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561" r:id="rId2"/>
    <p:sldId id="565" r:id="rId3"/>
    <p:sldId id="511" r:id="rId4"/>
    <p:sldId id="579" r:id="rId5"/>
    <p:sldId id="581" r:id="rId6"/>
    <p:sldId id="576" r:id="rId7"/>
    <p:sldId id="580" r:id="rId8"/>
    <p:sldId id="512" r:id="rId9"/>
    <p:sldId id="545" r:id="rId10"/>
    <p:sldId id="438" r:id="rId11"/>
    <p:sldId id="548" r:id="rId12"/>
    <p:sldId id="424" r:id="rId13"/>
    <p:sldId id="411" r:id="rId14"/>
    <p:sldId id="414" r:id="rId15"/>
    <p:sldId id="568" r:id="rId16"/>
    <p:sldId id="547" r:id="rId17"/>
    <p:sldId id="562" r:id="rId18"/>
    <p:sldId id="582" r:id="rId19"/>
    <p:sldId id="563" r:id="rId20"/>
    <p:sldId id="435" r:id="rId21"/>
    <p:sldId id="549" r:id="rId22"/>
    <p:sldId id="569" r:id="rId23"/>
    <p:sldId id="552" r:id="rId24"/>
    <p:sldId id="553" r:id="rId25"/>
    <p:sldId id="555" r:id="rId26"/>
    <p:sldId id="556" r:id="rId27"/>
    <p:sldId id="558" r:id="rId28"/>
    <p:sldId id="559" r:id="rId29"/>
    <p:sldId id="560" r:id="rId30"/>
    <p:sldId id="573" r:id="rId31"/>
    <p:sldId id="574" r:id="rId32"/>
    <p:sldId id="567" r:id="rId33"/>
    <p:sldId id="578" r:id="rId34"/>
    <p:sldId id="570" r:id="rId35"/>
    <p:sldId id="57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8329"/>
    <a:srgbClr val="1D254E"/>
    <a:srgbClr val="B45031"/>
    <a:srgbClr val="F15934"/>
    <a:srgbClr val="D63E2A"/>
    <a:srgbClr val="F3B21D"/>
    <a:srgbClr val="7EBA31"/>
    <a:srgbClr val="68442F"/>
    <a:srgbClr val="004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93066" autoAdjust="0"/>
  </p:normalViewPr>
  <p:slideViewPr>
    <p:cSldViewPr snapToGrid="0" snapToObjects="1">
      <p:cViewPr>
        <p:scale>
          <a:sx n="152" d="100"/>
          <a:sy n="152" d="100"/>
        </p:scale>
        <p:origin x="-1728" y="-80"/>
      </p:cViewPr>
      <p:guideLst>
        <p:guide orient="horz" pos="584"/>
        <p:guide pos="5600"/>
      </p:guideLst>
    </p:cSldViewPr>
  </p:slideViewPr>
  <p:outlineViewPr>
    <p:cViewPr>
      <p:scale>
        <a:sx n="33" d="100"/>
        <a:sy n="33" d="100"/>
      </p:scale>
      <p:origin x="0" y="20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-2412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E0CB3C-4D30-6941-A5F4-4FE12D7FCBE4}" type="doc">
      <dgm:prSet loTypeId="urn:microsoft.com/office/officeart/2005/8/layout/orgChart1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E10B308-E767-DE4C-B8B2-21FD40D7FAA7}">
      <dgm:prSet phldrT="[Text]"/>
      <dgm:spPr>
        <a:solidFill>
          <a:schemeClr val="accent3">
            <a:alpha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High-resolution hyper/multi-spectral imagery (2-0.25m)</a:t>
          </a:r>
          <a:endParaRPr lang="en-US" dirty="0"/>
        </a:p>
      </dgm:t>
    </dgm:pt>
    <dgm:pt modelId="{6F1469D7-F463-3A45-B00F-722C9C0A247F}" type="parTrans" cxnId="{638B9B83-D11E-6F4B-BE83-C27E9E757721}">
      <dgm:prSet/>
      <dgm:spPr/>
      <dgm:t>
        <a:bodyPr/>
        <a:lstStyle/>
        <a:p>
          <a:endParaRPr lang="en-US"/>
        </a:p>
      </dgm:t>
    </dgm:pt>
    <dgm:pt modelId="{9F334B16-F6B5-BA4D-B755-723681492EE8}" type="sibTrans" cxnId="{638B9B83-D11E-6F4B-BE83-C27E9E757721}">
      <dgm:prSet/>
      <dgm:spPr/>
      <dgm:t>
        <a:bodyPr/>
        <a:lstStyle/>
        <a:p>
          <a:endParaRPr lang="en-US"/>
        </a:p>
      </dgm:t>
    </dgm:pt>
    <dgm:pt modelId="{C4C3CEBF-48D6-5F4E-91AA-4CEA245DF584}" type="asst">
      <dgm:prSet phldrT="[Text]"/>
      <dgm:spPr>
        <a:solidFill>
          <a:schemeClr val="accent5">
            <a:alpha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Elevation model (DEM/DSM)</a:t>
          </a:r>
          <a:endParaRPr lang="en-US" dirty="0"/>
        </a:p>
      </dgm:t>
    </dgm:pt>
    <dgm:pt modelId="{EC1F2511-F32A-FD4C-B1E5-F8B4ACB49BCF}" type="parTrans" cxnId="{7271592D-1179-C043-852C-20ECE4127C5A}">
      <dgm:prSet/>
      <dgm:spPr/>
      <dgm:t>
        <a:bodyPr/>
        <a:lstStyle/>
        <a:p>
          <a:endParaRPr lang="en-US"/>
        </a:p>
      </dgm:t>
    </dgm:pt>
    <dgm:pt modelId="{28E4A24B-454C-A94B-91B1-791A20334815}" type="sibTrans" cxnId="{7271592D-1179-C043-852C-20ECE4127C5A}">
      <dgm:prSet/>
      <dgm:spPr/>
      <dgm:t>
        <a:bodyPr/>
        <a:lstStyle/>
        <a:p>
          <a:endParaRPr lang="en-US"/>
        </a:p>
      </dgm:t>
    </dgm:pt>
    <dgm:pt modelId="{B7887C10-A12F-124B-994B-AEA2C99513EA}">
      <dgm:prSet phldrT="[Text]"/>
      <dgm:spPr>
        <a:solidFill>
          <a:schemeClr val="accent5">
            <a:alpha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Climate monitoring data</a:t>
          </a:r>
          <a:endParaRPr lang="en-US" dirty="0"/>
        </a:p>
      </dgm:t>
    </dgm:pt>
    <dgm:pt modelId="{BFB91B74-A1F3-F549-A2B4-EFE34F16F48C}" type="parTrans" cxnId="{25AE02FD-9E2C-114E-9031-4A1CDA73E3F2}">
      <dgm:prSet/>
      <dgm:spPr/>
      <dgm:t>
        <a:bodyPr/>
        <a:lstStyle/>
        <a:p>
          <a:endParaRPr lang="en-US"/>
        </a:p>
      </dgm:t>
    </dgm:pt>
    <dgm:pt modelId="{A8BFB36B-BDC3-EF44-B2D6-98D09D86EC97}" type="sibTrans" cxnId="{25AE02FD-9E2C-114E-9031-4A1CDA73E3F2}">
      <dgm:prSet/>
      <dgm:spPr/>
      <dgm:t>
        <a:bodyPr/>
        <a:lstStyle/>
        <a:p>
          <a:endParaRPr lang="en-US"/>
        </a:p>
      </dgm:t>
    </dgm:pt>
    <dgm:pt modelId="{3E016D6E-B5F1-5448-B12F-0E88B0823A3D}">
      <dgm:prSet phldrT="[Text]"/>
      <dgm:spPr>
        <a:solidFill>
          <a:schemeClr val="accent5">
            <a:alpha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Geological and geochemistry data</a:t>
          </a:r>
          <a:endParaRPr lang="en-US" dirty="0"/>
        </a:p>
      </dgm:t>
    </dgm:pt>
    <dgm:pt modelId="{CD1A4EA1-09E3-B047-86E9-613279B933AF}" type="parTrans" cxnId="{3D8251B3-8F3A-2F4C-98ED-7784D95824E0}">
      <dgm:prSet/>
      <dgm:spPr/>
      <dgm:t>
        <a:bodyPr/>
        <a:lstStyle/>
        <a:p>
          <a:endParaRPr lang="en-US"/>
        </a:p>
      </dgm:t>
    </dgm:pt>
    <dgm:pt modelId="{17D70353-452F-9A49-98D0-084A4AC13B46}" type="sibTrans" cxnId="{3D8251B3-8F3A-2F4C-98ED-7784D95824E0}">
      <dgm:prSet/>
      <dgm:spPr/>
      <dgm:t>
        <a:bodyPr/>
        <a:lstStyle/>
        <a:p>
          <a:endParaRPr lang="en-US"/>
        </a:p>
      </dgm:t>
    </dgm:pt>
    <dgm:pt modelId="{F263A296-A91F-594A-9514-1C33FFA6940E}">
      <dgm:prSet phldrT="[Text]"/>
      <dgm:spPr>
        <a:solidFill>
          <a:schemeClr val="accent5">
            <a:alpha val="9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Species attributes and distribution database</a:t>
          </a:r>
          <a:endParaRPr lang="en-US" dirty="0"/>
        </a:p>
      </dgm:t>
    </dgm:pt>
    <dgm:pt modelId="{5124B1DE-E3F5-824C-BF9C-9FAB69B17E27}" type="parTrans" cxnId="{46DF0B28-7C14-EE48-BBE4-F46EE055D466}">
      <dgm:prSet/>
      <dgm:spPr/>
      <dgm:t>
        <a:bodyPr/>
        <a:lstStyle/>
        <a:p>
          <a:endParaRPr lang="en-US"/>
        </a:p>
      </dgm:t>
    </dgm:pt>
    <dgm:pt modelId="{33EC0A46-75D4-5B46-8368-955164BFD188}" type="sibTrans" cxnId="{46DF0B28-7C14-EE48-BBE4-F46EE055D466}">
      <dgm:prSet/>
      <dgm:spPr/>
      <dgm:t>
        <a:bodyPr/>
        <a:lstStyle/>
        <a:p>
          <a:endParaRPr lang="en-US"/>
        </a:p>
      </dgm:t>
    </dgm:pt>
    <dgm:pt modelId="{E239031A-B6BB-B741-AAAF-71398EC9D39E}" type="pres">
      <dgm:prSet presAssocID="{32E0CB3C-4D30-6941-A5F4-4FE12D7FCB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6A22251-297B-EC46-9B9B-C8C8442A2B94}" type="pres">
      <dgm:prSet presAssocID="{7E10B308-E767-DE4C-B8B2-21FD40D7FAA7}" presName="hierRoot1" presStyleCnt="0">
        <dgm:presLayoutVars>
          <dgm:hierBranch val="init"/>
        </dgm:presLayoutVars>
      </dgm:prSet>
      <dgm:spPr/>
    </dgm:pt>
    <dgm:pt modelId="{F5448B99-4B25-2B4C-B40F-3330B98DDDCD}" type="pres">
      <dgm:prSet presAssocID="{7E10B308-E767-DE4C-B8B2-21FD40D7FAA7}" presName="rootComposite1" presStyleCnt="0"/>
      <dgm:spPr/>
    </dgm:pt>
    <dgm:pt modelId="{D5A8EC75-22CF-344D-8A5D-2CB5435EA0E4}" type="pres">
      <dgm:prSet presAssocID="{7E10B308-E767-DE4C-B8B2-21FD40D7FAA7}" presName="rootText1" presStyleLbl="node0" presStyleIdx="0" presStyleCnt="1" custScaleX="143871" custScaleY="595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287290-9B41-5C47-8440-8E64CD1ED1B5}" type="pres">
      <dgm:prSet presAssocID="{7E10B308-E767-DE4C-B8B2-21FD40D7FAA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9C45BF6-96FC-7041-851B-EEB988A3E17E}" type="pres">
      <dgm:prSet presAssocID="{7E10B308-E767-DE4C-B8B2-21FD40D7FAA7}" presName="hierChild2" presStyleCnt="0"/>
      <dgm:spPr/>
    </dgm:pt>
    <dgm:pt modelId="{0AF2A112-826C-DB40-A274-4048E3B9FC75}" type="pres">
      <dgm:prSet presAssocID="{BFB91B74-A1F3-F549-A2B4-EFE34F16F48C}" presName="Name37" presStyleLbl="parChTrans1D2" presStyleIdx="0" presStyleCnt="4"/>
      <dgm:spPr/>
      <dgm:t>
        <a:bodyPr/>
        <a:lstStyle/>
        <a:p>
          <a:endParaRPr lang="en-US"/>
        </a:p>
      </dgm:t>
    </dgm:pt>
    <dgm:pt modelId="{06302E04-B183-1D45-8398-994036244FC3}" type="pres">
      <dgm:prSet presAssocID="{B7887C10-A12F-124B-994B-AEA2C99513EA}" presName="hierRoot2" presStyleCnt="0">
        <dgm:presLayoutVars>
          <dgm:hierBranch val="init"/>
        </dgm:presLayoutVars>
      </dgm:prSet>
      <dgm:spPr/>
    </dgm:pt>
    <dgm:pt modelId="{A1191153-6442-6743-AD90-396B9A89DBF7}" type="pres">
      <dgm:prSet presAssocID="{B7887C10-A12F-124B-994B-AEA2C99513EA}" presName="rootComposite" presStyleCnt="0"/>
      <dgm:spPr/>
    </dgm:pt>
    <dgm:pt modelId="{6946467A-CF01-1C47-9B72-741EDDD1945C}" type="pres">
      <dgm:prSet presAssocID="{B7887C10-A12F-124B-994B-AEA2C99513E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6DC100-2E82-9B4F-BC2B-404EDB5072E6}" type="pres">
      <dgm:prSet presAssocID="{B7887C10-A12F-124B-994B-AEA2C99513EA}" presName="rootConnector" presStyleLbl="node2" presStyleIdx="0" presStyleCnt="3"/>
      <dgm:spPr/>
      <dgm:t>
        <a:bodyPr/>
        <a:lstStyle/>
        <a:p>
          <a:endParaRPr lang="en-US"/>
        </a:p>
      </dgm:t>
    </dgm:pt>
    <dgm:pt modelId="{72B5C952-FF51-3545-B378-D51D4D5046C9}" type="pres">
      <dgm:prSet presAssocID="{B7887C10-A12F-124B-994B-AEA2C99513EA}" presName="hierChild4" presStyleCnt="0"/>
      <dgm:spPr/>
    </dgm:pt>
    <dgm:pt modelId="{7C06B69A-F195-094B-B4A5-1CB465A58408}" type="pres">
      <dgm:prSet presAssocID="{B7887C10-A12F-124B-994B-AEA2C99513EA}" presName="hierChild5" presStyleCnt="0"/>
      <dgm:spPr/>
    </dgm:pt>
    <dgm:pt modelId="{EB4AD88E-78A2-DF47-8ABA-D193C1152E49}" type="pres">
      <dgm:prSet presAssocID="{CD1A4EA1-09E3-B047-86E9-613279B933AF}" presName="Name37" presStyleLbl="parChTrans1D2" presStyleIdx="1" presStyleCnt="4"/>
      <dgm:spPr/>
      <dgm:t>
        <a:bodyPr/>
        <a:lstStyle/>
        <a:p>
          <a:endParaRPr lang="en-US"/>
        </a:p>
      </dgm:t>
    </dgm:pt>
    <dgm:pt modelId="{905DBB02-DBE7-F44C-842F-02F43A677848}" type="pres">
      <dgm:prSet presAssocID="{3E016D6E-B5F1-5448-B12F-0E88B0823A3D}" presName="hierRoot2" presStyleCnt="0">
        <dgm:presLayoutVars>
          <dgm:hierBranch val="init"/>
        </dgm:presLayoutVars>
      </dgm:prSet>
      <dgm:spPr/>
    </dgm:pt>
    <dgm:pt modelId="{DBA23354-2E93-484C-8D3C-A6DA725D2612}" type="pres">
      <dgm:prSet presAssocID="{3E016D6E-B5F1-5448-B12F-0E88B0823A3D}" presName="rootComposite" presStyleCnt="0"/>
      <dgm:spPr/>
    </dgm:pt>
    <dgm:pt modelId="{2A5DF8A5-EFB1-854D-A83E-3B2C32D04F38}" type="pres">
      <dgm:prSet presAssocID="{3E016D6E-B5F1-5448-B12F-0E88B0823A3D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2D8ED2-44FF-0843-A389-1976D0E99325}" type="pres">
      <dgm:prSet presAssocID="{3E016D6E-B5F1-5448-B12F-0E88B0823A3D}" presName="rootConnector" presStyleLbl="node2" presStyleIdx="1" presStyleCnt="3"/>
      <dgm:spPr/>
      <dgm:t>
        <a:bodyPr/>
        <a:lstStyle/>
        <a:p>
          <a:endParaRPr lang="en-US"/>
        </a:p>
      </dgm:t>
    </dgm:pt>
    <dgm:pt modelId="{A6B71632-A5C2-D846-A4BD-693A52428DF9}" type="pres">
      <dgm:prSet presAssocID="{3E016D6E-B5F1-5448-B12F-0E88B0823A3D}" presName="hierChild4" presStyleCnt="0"/>
      <dgm:spPr/>
    </dgm:pt>
    <dgm:pt modelId="{B178E4AE-B49A-784A-8772-FB47941D413B}" type="pres">
      <dgm:prSet presAssocID="{3E016D6E-B5F1-5448-B12F-0E88B0823A3D}" presName="hierChild5" presStyleCnt="0"/>
      <dgm:spPr/>
    </dgm:pt>
    <dgm:pt modelId="{338B0998-59CF-8642-A624-0C5C37A5D8A8}" type="pres">
      <dgm:prSet presAssocID="{5124B1DE-E3F5-824C-BF9C-9FAB69B17E27}" presName="Name37" presStyleLbl="parChTrans1D2" presStyleIdx="2" presStyleCnt="4"/>
      <dgm:spPr/>
      <dgm:t>
        <a:bodyPr/>
        <a:lstStyle/>
        <a:p>
          <a:endParaRPr lang="en-US"/>
        </a:p>
      </dgm:t>
    </dgm:pt>
    <dgm:pt modelId="{09B87A35-D007-A947-B17C-9FEF7CAE302A}" type="pres">
      <dgm:prSet presAssocID="{F263A296-A91F-594A-9514-1C33FFA6940E}" presName="hierRoot2" presStyleCnt="0">
        <dgm:presLayoutVars>
          <dgm:hierBranch val="init"/>
        </dgm:presLayoutVars>
      </dgm:prSet>
      <dgm:spPr/>
    </dgm:pt>
    <dgm:pt modelId="{4BA9BDE8-B972-3342-BBEE-87FB2F9BF78C}" type="pres">
      <dgm:prSet presAssocID="{F263A296-A91F-594A-9514-1C33FFA6940E}" presName="rootComposite" presStyleCnt="0"/>
      <dgm:spPr/>
    </dgm:pt>
    <dgm:pt modelId="{58BA015A-EA14-BE45-BC07-04D6A1F9F258}" type="pres">
      <dgm:prSet presAssocID="{F263A296-A91F-594A-9514-1C33FFA6940E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826313-4155-D842-B5C6-3C833F2A4D9F}" type="pres">
      <dgm:prSet presAssocID="{F263A296-A91F-594A-9514-1C33FFA6940E}" presName="rootConnector" presStyleLbl="node2" presStyleIdx="2" presStyleCnt="3"/>
      <dgm:spPr/>
      <dgm:t>
        <a:bodyPr/>
        <a:lstStyle/>
        <a:p>
          <a:endParaRPr lang="en-US"/>
        </a:p>
      </dgm:t>
    </dgm:pt>
    <dgm:pt modelId="{17CDE86F-5C81-D843-A913-D81F3C02CC22}" type="pres">
      <dgm:prSet presAssocID="{F263A296-A91F-594A-9514-1C33FFA6940E}" presName="hierChild4" presStyleCnt="0"/>
      <dgm:spPr/>
    </dgm:pt>
    <dgm:pt modelId="{9E444F00-7C08-E844-9011-CA174F50DD46}" type="pres">
      <dgm:prSet presAssocID="{F263A296-A91F-594A-9514-1C33FFA6940E}" presName="hierChild5" presStyleCnt="0"/>
      <dgm:spPr/>
    </dgm:pt>
    <dgm:pt modelId="{793546B2-E18A-4349-84A6-7C5DC7757EF1}" type="pres">
      <dgm:prSet presAssocID="{7E10B308-E767-DE4C-B8B2-21FD40D7FAA7}" presName="hierChild3" presStyleCnt="0"/>
      <dgm:spPr/>
    </dgm:pt>
    <dgm:pt modelId="{37E382BD-B07B-9A4C-9CC2-9602434FD587}" type="pres">
      <dgm:prSet presAssocID="{EC1F2511-F32A-FD4C-B1E5-F8B4ACB49BCF}" presName="Name111" presStyleLbl="parChTrans1D2" presStyleIdx="3" presStyleCnt="4"/>
      <dgm:spPr/>
      <dgm:t>
        <a:bodyPr/>
        <a:lstStyle/>
        <a:p>
          <a:endParaRPr lang="en-US"/>
        </a:p>
      </dgm:t>
    </dgm:pt>
    <dgm:pt modelId="{65EEB6A9-F00B-0C4C-80D9-650B862E950B}" type="pres">
      <dgm:prSet presAssocID="{C4C3CEBF-48D6-5F4E-91AA-4CEA245DF584}" presName="hierRoot3" presStyleCnt="0">
        <dgm:presLayoutVars>
          <dgm:hierBranch val="init"/>
        </dgm:presLayoutVars>
      </dgm:prSet>
      <dgm:spPr/>
    </dgm:pt>
    <dgm:pt modelId="{91169735-CFA6-1C42-ABEB-DE088025E198}" type="pres">
      <dgm:prSet presAssocID="{C4C3CEBF-48D6-5F4E-91AA-4CEA245DF584}" presName="rootComposite3" presStyleCnt="0"/>
      <dgm:spPr/>
    </dgm:pt>
    <dgm:pt modelId="{77781FAB-86FA-EC4D-8F79-ECD9540686DD}" type="pres">
      <dgm:prSet presAssocID="{C4C3CEBF-48D6-5F4E-91AA-4CEA245DF584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DD0E0D-A13B-E343-89D0-D3A114A75CF5}" type="pres">
      <dgm:prSet presAssocID="{C4C3CEBF-48D6-5F4E-91AA-4CEA245DF584}" presName="rootConnector3" presStyleLbl="asst1" presStyleIdx="0" presStyleCnt="1"/>
      <dgm:spPr/>
      <dgm:t>
        <a:bodyPr/>
        <a:lstStyle/>
        <a:p>
          <a:endParaRPr lang="en-US"/>
        </a:p>
      </dgm:t>
    </dgm:pt>
    <dgm:pt modelId="{A80BEFC5-92E4-654C-AD88-9A7F951C24DE}" type="pres">
      <dgm:prSet presAssocID="{C4C3CEBF-48D6-5F4E-91AA-4CEA245DF584}" presName="hierChild6" presStyleCnt="0"/>
      <dgm:spPr/>
    </dgm:pt>
    <dgm:pt modelId="{669D0B36-1F61-484A-BB89-3CC4CE4AA3DB}" type="pres">
      <dgm:prSet presAssocID="{C4C3CEBF-48D6-5F4E-91AA-4CEA245DF584}" presName="hierChild7" presStyleCnt="0"/>
      <dgm:spPr/>
    </dgm:pt>
  </dgm:ptLst>
  <dgm:cxnLst>
    <dgm:cxn modelId="{B5D41F29-F69B-9C48-B985-84697FA293BA}" type="presOf" srcId="{32E0CB3C-4D30-6941-A5F4-4FE12D7FCBE4}" destId="{E239031A-B6BB-B741-AAAF-71398EC9D39E}" srcOrd="0" destOrd="0" presId="urn:microsoft.com/office/officeart/2005/8/layout/orgChart1"/>
    <dgm:cxn modelId="{63B9A90D-8B87-6F4C-B78D-77B5F2B885E1}" type="presOf" srcId="{CD1A4EA1-09E3-B047-86E9-613279B933AF}" destId="{EB4AD88E-78A2-DF47-8ABA-D193C1152E49}" srcOrd="0" destOrd="0" presId="urn:microsoft.com/office/officeart/2005/8/layout/orgChart1"/>
    <dgm:cxn modelId="{E7680A44-2E11-C94A-9C8B-3C12A845C829}" type="presOf" srcId="{BFB91B74-A1F3-F549-A2B4-EFE34F16F48C}" destId="{0AF2A112-826C-DB40-A274-4048E3B9FC75}" srcOrd="0" destOrd="0" presId="urn:microsoft.com/office/officeart/2005/8/layout/orgChart1"/>
    <dgm:cxn modelId="{F70CF38D-85A1-FD40-8573-D51D3E97F4E8}" type="presOf" srcId="{5124B1DE-E3F5-824C-BF9C-9FAB69B17E27}" destId="{338B0998-59CF-8642-A624-0C5C37A5D8A8}" srcOrd="0" destOrd="0" presId="urn:microsoft.com/office/officeart/2005/8/layout/orgChart1"/>
    <dgm:cxn modelId="{73CE4908-8B25-F74B-8C77-0648A4886CB8}" type="presOf" srcId="{7E10B308-E767-DE4C-B8B2-21FD40D7FAA7}" destId="{D5A8EC75-22CF-344D-8A5D-2CB5435EA0E4}" srcOrd="0" destOrd="0" presId="urn:microsoft.com/office/officeart/2005/8/layout/orgChart1"/>
    <dgm:cxn modelId="{7271592D-1179-C043-852C-20ECE4127C5A}" srcId="{7E10B308-E767-DE4C-B8B2-21FD40D7FAA7}" destId="{C4C3CEBF-48D6-5F4E-91AA-4CEA245DF584}" srcOrd="0" destOrd="0" parTransId="{EC1F2511-F32A-FD4C-B1E5-F8B4ACB49BCF}" sibTransId="{28E4A24B-454C-A94B-91B1-791A20334815}"/>
    <dgm:cxn modelId="{E77EF1FC-6039-B243-9B25-528118265A2F}" type="presOf" srcId="{C4C3CEBF-48D6-5F4E-91AA-4CEA245DF584}" destId="{2EDD0E0D-A13B-E343-89D0-D3A114A75CF5}" srcOrd="1" destOrd="0" presId="urn:microsoft.com/office/officeart/2005/8/layout/orgChart1"/>
    <dgm:cxn modelId="{F4BD62A7-BEFA-BE43-B3B8-A49A957ACADF}" type="presOf" srcId="{7E10B308-E767-DE4C-B8B2-21FD40D7FAA7}" destId="{BE287290-9B41-5C47-8440-8E64CD1ED1B5}" srcOrd="1" destOrd="0" presId="urn:microsoft.com/office/officeart/2005/8/layout/orgChart1"/>
    <dgm:cxn modelId="{8E613F02-EBAE-0946-BACE-D7553A33A2C1}" type="presOf" srcId="{3E016D6E-B5F1-5448-B12F-0E88B0823A3D}" destId="{2A5DF8A5-EFB1-854D-A83E-3B2C32D04F38}" srcOrd="0" destOrd="0" presId="urn:microsoft.com/office/officeart/2005/8/layout/orgChart1"/>
    <dgm:cxn modelId="{638B9B83-D11E-6F4B-BE83-C27E9E757721}" srcId="{32E0CB3C-4D30-6941-A5F4-4FE12D7FCBE4}" destId="{7E10B308-E767-DE4C-B8B2-21FD40D7FAA7}" srcOrd="0" destOrd="0" parTransId="{6F1469D7-F463-3A45-B00F-722C9C0A247F}" sibTransId="{9F334B16-F6B5-BA4D-B755-723681492EE8}"/>
    <dgm:cxn modelId="{0A990072-CF47-AB4A-90DC-D5449119CA7A}" type="presOf" srcId="{B7887C10-A12F-124B-994B-AEA2C99513EA}" destId="{6946467A-CF01-1C47-9B72-741EDDD1945C}" srcOrd="0" destOrd="0" presId="urn:microsoft.com/office/officeart/2005/8/layout/orgChart1"/>
    <dgm:cxn modelId="{FF1D7118-69B5-744F-A52D-D4CC9415EF0D}" type="presOf" srcId="{3E016D6E-B5F1-5448-B12F-0E88B0823A3D}" destId="{952D8ED2-44FF-0843-A389-1976D0E99325}" srcOrd="1" destOrd="0" presId="urn:microsoft.com/office/officeart/2005/8/layout/orgChart1"/>
    <dgm:cxn modelId="{08027DEE-AFDA-BD42-A7CC-D5CC772A7565}" type="presOf" srcId="{B7887C10-A12F-124B-994B-AEA2C99513EA}" destId="{166DC100-2E82-9B4F-BC2B-404EDB5072E6}" srcOrd="1" destOrd="0" presId="urn:microsoft.com/office/officeart/2005/8/layout/orgChart1"/>
    <dgm:cxn modelId="{AC79F207-7438-6845-AC8E-EA5E378AD95D}" type="presOf" srcId="{EC1F2511-F32A-FD4C-B1E5-F8B4ACB49BCF}" destId="{37E382BD-B07B-9A4C-9CC2-9602434FD587}" srcOrd="0" destOrd="0" presId="urn:microsoft.com/office/officeart/2005/8/layout/orgChart1"/>
    <dgm:cxn modelId="{6B74E8F2-8B22-DA4D-B151-EA0D28AB14D7}" type="presOf" srcId="{F263A296-A91F-594A-9514-1C33FFA6940E}" destId="{58BA015A-EA14-BE45-BC07-04D6A1F9F258}" srcOrd="0" destOrd="0" presId="urn:microsoft.com/office/officeart/2005/8/layout/orgChart1"/>
    <dgm:cxn modelId="{3D8251B3-8F3A-2F4C-98ED-7784D95824E0}" srcId="{7E10B308-E767-DE4C-B8B2-21FD40D7FAA7}" destId="{3E016D6E-B5F1-5448-B12F-0E88B0823A3D}" srcOrd="2" destOrd="0" parTransId="{CD1A4EA1-09E3-B047-86E9-613279B933AF}" sibTransId="{17D70353-452F-9A49-98D0-084A4AC13B46}"/>
    <dgm:cxn modelId="{46DF0B28-7C14-EE48-BBE4-F46EE055D466}" srcId="{7E10B308-E767-DE4C-B8B2-21FD40D7FAA7}" destId="{F263A296-A91F-594A-9514-1C33FFA6940E}" srcOrd="3" destOrd="0" parTransId="{5124B1DE-E3F5-824C-BF9C-9FAB69B17E27}" sibTransId="{33EC0A46-75D4-5B46-8368-955164BFD188}"/>
    <dgm:cxn modelId="{6E3D97BB-2D97-6545-8B09-F8A82C0579B9}" type="presOf" srcId="{C4C3CEBF-48D6-5F4E-91AA-4CEA245DF584}" destId="{77781FAB-86FA-EC4D-8F79-ECD9540686DD}" srcOrd="0" destOrd="0" presId="urn:microsoft.com/office/officeart/2005/8/layout/orgChart1"/>
    <dgm:cxn modelId="{25AE02FD-9E2C-114E-9031-4A1CDA73E3F2}" srcId="{7E10B308-E767-DE4C-B8B2-21FD40D7FAA7}" destId="{B7887C10-A12F-124B-994B-AEA2C99513EA}" srcOrd="1" destOrd="0" parTransId="{BFB91B74-A1F3-F549-A2B4-EFE34F16F48C}" sibTransId="{A8BFB36B-BDC3-EF44-B2D6-98D09D86EC97}"/>
    <dgm:cxn modelId="{ACBA8617-BE27-DC49-A8F4-F5826B4363BA}" type="presOf" srcId="{F263A296-A91F-594A-9514-1C33FFA6940E}" destId="{8C826313-4155-D842-B5C6-3C833F2A4D9F}" srcOrd="1" destOrd="0" presId="urn:microsoft.com/office/officeart/2005/8/layout/orgChart1"/>
    <dgm:cxn modelId="{C7F0A912-1A50-7B42-96B2-09AFF8481FE3}" type="presParOf" srcId="{E239031A-B6BB-B741-AAAF-71398EC9D39E}" destId="{36A22251-297B-EC46-9B9B-C8C8442A2B94}" srcOrd="0" destOrd="0" presId="urn:microsoft.com/office/officeart/2005/8/layout/orgChart1"/>
    <dgm:cxn modelId="{2589C505-91E5-AE4E-A2D3-C06555A20213}" type="presParOf" srcId="{36A22251-297B-EC46-9B9B-C8C8442A2B94}" destId="{F5448B99-4B25-2B4C-B40F-3330B98DDDCD}" srcOrd="0" destOrd="0" presId="urn:microsoft.com/office/officeart/2005/8/layout/orgChart1"/>
    <dgm:cxn modelId="{6EB27676-1F4D-6843-BAD8-6E6F430D970A}" type="presParOf" srcId="{F5448B99-4B25-2B4C-B40F-3330B98DDDCD}" destId="{D5A8EC75-22CF-344D-8A5D-2CB5435EA0E4}" srcOrd="0" destOrd="0" presId="urn:microsoft.com/office/officeart/2005/8/layout/orgChart1"/>
    <dgm:cxn modelId="{D10A3E8D-CD93-844F-AB2C-9B0FE59760BB}" type="presParOf" srcId="{F5448B99-4B25-2B4C-B40F-3330B98DDDCD}" destId="{BE287290-9B41-5C47-8440-8E64CD1ED1B5}" srcOrd="1" destOrd="0" presId="urn:microsoft.com/office/officeart/2005/8/layout/orgChart1"/>
    <dgm:cxn modelId="{C1E3065F-F66C-8848-9CFF-E45E7C7B0C5A}" type="presParOf" srcId="{36A22251-297B-EC46-9B9B-C8C8442A2B94}" destId="{89C45BF6-96FC-7041-851B-EEB988A3E17E}" srcOrd="1" destOrd="0" presId="urn:microsoft.com/office/officeart/2005/8/layout/orgChart1"/>
    <dgm:cxn modelId="{778E877F-CD17-9342-A5AC-B8D921206115}" type="presParOf" srcId="{89C45BF6-96FC-7041-851B-EEB988A3E17E}" destId="{0AF2A112-826C-DB40-A274-4048E3B9FC75}" srcOrd="0" destOrd="0" presId="urn:microsoft.com/office/officeart/2005/8/layout/orgChart1"/>
    <dgm:cxn modelId="{34FD73C7-47E4-D349-A495-4CA7927251F0}" type="presParOf" srcId="{89C45BF6-96FC-7041-851B-EEB988A3E17E}" destId="{06302E04-B183-1D45-8398-994036244FC3}" srcOrd="1" destOrd="0" presId="urn:microsoft.com/office/officeart/2005/8/layout/orgChart1"/>
    <dgm:cxn modelId="{7E0A5420-28CF-1746-96E9-A9E38C3BEE63}" type="presParOf" srcId="{06302E04-B183-1D45-8398-994036244FC3}" destId="{A1191153-6442-6743-AD90-396B9A89DBF7}" srcOrd="0" destOrd="0" presId="urn:microsoft.com/office/officeart/2005/8/layout/orgChart1"/>
    <dgm:cxn modelId="{98619E0D-73FB-FB4B-9370-95D397AEBEA2}" type="presParOf" srcId="{A1191153-6442-6743-AD90-396B9A89DBF7}" destId="{6946467A-CF01-1C47-9B72-741EDDD1945C}" srcOrd="0" destOrd="0" presId="urn:microsoft.com/office/officeart/2005/8/layout/orgChart1"/>
    <dgm:cxn modelId="{8B401134-58C7-8045-8326-71FA1A9CF656}" type="presParOf" srcId="{A1191153-6442-6743-AD90-396B9A89DBF7}" destId="{166DC100-2E82-9B4F-BC2B-404EDB5072E6}" srcOrd="1" destOrd="0" presId="urn:microsoft.com/office/officeart/2005/8/layout/orgChart1"/>
    <dgm:cxn modelId="{52515DE8-AE7C-6842-B36F-EF80E14FC1C5}" type="presParOf" srcId="{06302E04-B183-1D45-8398-994036244FC3}" destId="{72B5C952-FF51-3545-B378-D51D4D5046C9}" srcOrd="1" destOrd="0" presId="urn:microsoft.com/office/officeart/2005/8/layout/orgChart1"/>
    <dgm:cxn modelId="{CA8C2B4E-E656-B045-BFBB-27D79CCAEED2}" type="presParOf" srcId="{06302E04-B183-1D45-8398-994036244FC3}" destId="{7C06B69A-F195-094B-B4A5-1CB465A58408}" srcOrd="2" destOrd="0" presId="urn:microsoft.com/office/officeart/2005/8/layout/orgChart1"/>
    <dgm:cxn modelId="{A89ACA16-837A-4441-A770-DACADDAB39E4}" type="presParOf" srcId="{89C45BF6-96FC-7041-851B-EEB988A3E17E}" destId="{EB4AD88E-78A2-DF47-8ABA-D193C1152E49}" srcOrd="2" destOrd="0" presId="urn:microsoft.com/office/officeart/2005/8/layout/orgChart1"/>
    <dgm:cxn modelId="{8C9B3F32-A959-3148-A4B8-14EBAE85928B}" type="presParOf" srcId="{89C45BF6-96FC-7041-851B-EEB988A3E17E}" destId="{905DBB02-DBE7-F44C-842F-02F43A677848}" srcOrd="3" destOrd="0" presId="urn:microsoft.com/office/officeart/2005/8/layout/orgChart1"/>
    <dgm:cxn modelId="{C03D9AF9-56D2-C747-8FC9-B0E885907225}" type="presParOf" srcId="{905DBB02-DBE7-F44C-842F-02F43A677848}" destId="{DBA23354-2E93-484C-8D3C-A6DA725D2612}" srcOrd="0" destOrd="0" presId="urn:microsoft.com/office/officeart/2005/8/layout/orgChart1"/>
    <dgm:cxn modelId="{79416D21-FDE2-EA41-9180-0A2BF7D790AA}" type="presParOf" srcId="{DBA23354-2E93-484C-8D3C-A6DA725D2612}" destId="{2A5DF8A5-EFB1-854D-A83E-3B2C32D04F38}" srcOrd="0" destOrd="0" presId="urn:microsoft.com/office/officeart/2005/8/layout/orgChart1"/>
    <dgm:cxn modelId="{399A13C1-1F6A-494E-B66F-D41EA029EF6F}" type="presParOf" srcId="{DBA23354-2E93-484C-8D3C-A6DA725D2612}" destId="{952D8ED2-44FF-0843-A389-1976D0E99325}" srcOrd="1" destOrd="0" presId="urn:microsoft.com/office/officeart/2005/8/layout/orgChart1"/>
    <dgm:cxn modelId="{5742A8BB-F44C-A446-9B75-37CC3655D6DA}" type="presParOf" srcId="{905DBB02-DBE7-F44C-842F-02F43A677848}" destId="{A6B71632-A5C2-D846-A4BD-693A52428DF9}" srcOrd="1" destOrd="0" presId="urn:microsoft.com/office/officeart/2005/8/layout/orgChart1"/>
    <dgm:cxn modelId="{1633B1A9-4D76-2F40-9EBE-1DD3DC5D454E}" type="presParOf" srcId="{905DBB02-DBE7-F44C-842F-02F43A677848}" destId="{B178E4AE-B49A-784A-8772-FB47941D413B}" srcOrd="2" destOrd="0" presId="urn:microsoft.com/office/officeart/2005/8/layout/orgChart1"/>
    <dgm:cxn modelId="{64E6F77F-0368-9641-BFF4-FDE9C6AA8513}" type="presParOf" srcId="{89C45BF6-96FC-7041-851B-EEB988A3E17E}" destId="{338B0998-59CF-8642-A624-0C5C37A5D8A8}" srcOrd="4" destOrd="0" presId="urn:microsoft.com/office/officeart/2005/8/layout/orgChart1"/>
    <dgm:cxn modelId="{0F541E79-29EA-AF4D-8E4A-F103B4654C46}" type="presParOf" srcId="{89C45BF6-96FC-7041-851B-EEB988A3E17E}" destId="{09B87A35-D007-A947-B17C-9FEF7CAE302A}" srcOrd="5" destOrd="0" presId="urn:microsoft.com/office/officeart/2005/8/layout/orgChart1"/>
    <dgm:cxn modelId="{C9758028-672E-0C4C-B83D-21F9026F01CB}" type="presParOf" srcId="{09B87A35-D007-A947-B17C-9FEF7CAE302A}" destId="{4BA9BDE8-B972-3342-BBEE-87FB2F9BF78C}" srcOrd="0" destOrd="0" presId="urn:microsoft.com/office/officeart/2005/8/layout/orgChart1"/>
    <dgm:cxn modelId="{619C631E-C72A-0748-937A-D358D3AB5D98}" type="presParOf" srcId="{4BA9BDE8-B972-3342-BBEE-87FB2F9BF78C}" destId="{58BA015A-EA14-BE45-BC07-04D6A1F9F258}" srcOrd="0" destOrd="0" presId="urn:microsoft.com/office/officeart/2005/8/layout/orgChart1"/>
    <dgm:cxn modelId="{31F5932D-45E8-B94B-AFAE-58E91EA9F425}" type="presParOf" srcId="{4BA9BDE8-B972-3342-BBEE-87FB2F9BF78C}" destId="{8C826313-4155-D842-B5C6-3C833F2A4D9F}" srcOrd="1" destOrd="0" presId="urn:microsoft.com/office/officeart/2005/8/layout/orgChart1"/>
    <dgm:cxn modelId="{E1FC9F8B-429B-C742-AAFD-E19CB3C27A58}" type="presParOf" srcId="{09B87A35-D007-A947-B17C-9FEF7CAE302A}" destId="{17CDE86F-5C81-D843-A913-D81F3C02CC22}" srcOrd="1" destOrd="0" presId="urn:microsoft.com/office/officeart/2005/8/layout/orgChart1"/>
    <dgm:cxn modelId="{CDC0F6A4-0961-5741-9A45-D458944E4886}" type="presParOf" srcId="{09B87A35-D007-A947-B17C-9FEF7CAE302A}" destId="{9E444F00-7C08-E844-9011-CA174F50DD46}" srcOrd="2" destOrd="0" presId="urn:microsoft.com/office/officeart/2005/8/layout/orgChart1"/>
    <dgm:cxn modelId="{20474060-C2FE-E346-A070-4B38E706EE42}" type="presParOf" srcId="{36A22251-297B-EC46-9B9B-C8C8442A2B94}" destId="{793546B2-E18A-4349-84A6-7C5DC7757EF1}" srcOrd="2" destOrd="0" presId="urn:microsoft.com/office/officeart/2005/8/layout/orgChart1"/>
    <dgm:cxn modelId="{7EB42A33-59AC-A94A-A931-11158F53F31A}" type="presParOf" srcId="{793546B2-E18A-4349-84A6-7C5DC7757EF1}" destId="{37E382BD-B07B-9A4C-9CC2-9602434FD587}" srcOrd="0" destOrd="0" presId="urn:microsoft.com/office/officeart/2005/8/layout/orgChart1"/>
    <dgm:cxn modelId="{73506792-F22C-F342-80E1-5FE0664B58AF}" type="presParOf" srcId="{793546B2-E18A-4349-84A6-7C5DC7757EF1}" destId="{65EEB6A9-F00B-0C4C-80D9-650B862E950B}" srcOrd="1" destOrd="0" presId="urn:microsoft.com/office/officeart/2005/8/layout/orgChart1"/>
    <dgm:cxn modelId="{1A263EDC-D479-3347-8331-5DA52591F4F6}" type="presParOf" srcId="{65EEB6A9-F00B-0C4C-80D9-650B862E950B}" destId="{91169735-CFA6-1C42-ABEB-DE088025E198}" srcOrd="0" destOrd="0" presId="urn:microsoft.com/office/officeart/2005/8/layout/orgChart1"/>
    <dgm:cxn modelId="{1DBF7BD3-DE9D-3E49-A273-544D518C0550}" type="presParOf" srcId="{91169735-CFA6-1C42-ABEB-DE088025E198}" destId="{77781FAB-86FA-EC4D-8F79-ECD9540686DD}" srcOrd="0" destOrd="0" presId="urn:microsoft.com/office/officeart/2005/8/layout/orgChart1"/>
    <dgm:cxn modelId="{2A049921-9924-C04E-A6B4-844509372EF0}" type="presParOf" srcId="{91169735-CFA6-1C42-ABEB-DE088025E198}" destId="{2EDD0E0D-A13B-E343-89D0-D3A114A75CF5}" srcOrd="1" destOrd="0" presId="urn:microsoft.com/office/officeart/2005/8/layout/orgChart1"/>
    <dgm:cxn modelId="{865D3B12-1DBC-1F4F-AE6C-FFAA3402EDD3}" type="presParOf" srcId="{65EEB6A9-F00B-0C4C-80D9-650B862E950B}" destId="{A80BEFC5-92E4-654C-AD88-9A7F951C24DE}" srcOrd="1" destOrd="0" presId="urn:microsoft.com/office/officeart/2005/8/layout/orgChart1"/>
    <dgm:cxn modelId="{735F98CE-AED9-8342-96A5-B971DFE85D77}" type="presParOf" srcId="{65EEB6A9-F00B-0C4C-80D9-650B862E950B}" destId="{669D0B36-1F61-484A-BB89-3CC4CE4AA3D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382BD-B07B-9A4C-9CC2-9602434FD587}">
      <dsp:nvSpPr>
        <dsp:cNvPr id="0" name=""/>
        <dsp:cNvSpPr/>
      </dsp:nvSpPr>
      <dsp:spPr>
        <a:xfrm>
          <a:off x="3492267" y="1177369"/>
          <a:ext cx="228433" cy="1000755"/>
        </a:xfrm>
        <a:custGeom>
          <a:avLst/>
          <a:gdLst/>
          <a:ahLst/>
          <a:cxnLst/>
          <a:rect l="0" t="0" r="0" b="0"/>
          <a:pathLst>
            <a:path>
              <a:moveTo>
                <a:pt x="228433" y="0"/>
              </a:moveTo>
              <a:lnTo>
                <a:pt x="228433" y="1000755"/>
              </a:lnTo>
              <a:lnTo>
                <a:pt x="0" y="100075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8B0998-59CF-8642-A624-0C5C37A5D8A8}">
      <dsp:nvSpPr>
        <dsp:cNvPr id="0" name=""/>
        <dsp:cNvSpPr/>
      </dsp:nvSpPr>
      <dsp:spPr>
        <a:xfrm>
          <a:off x="3720701" y="1177369"/>
          <a:ext cx="2632423" cy="20015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3078"/>
              </a:lnTo>
              <a:lnTo>
                <a:pt x="2632423" y="1773078"/>
              </a:lnTo>
              <a:lnTo>
                <a:pt x="2632423" y="200151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AD88E-78A2-DF47-8ABA-D193C1152E49}">
      <dsp:nvSpPr>
        <dsp:cNvPr id="0" name=""/>
        <dsp:cNvSpPr/>
      </dsp:nvSpPr>
      <dsp:spPr>
        <a:xfrm>
          <a:off x="3674981" y="1177369"/>
          <a:ext cx="91440" cy="20015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0151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2A112-826C-DB40-A274-4048E3B9FC75}">
      <dsp:nvSpPr>
        <dsp:cNvPr id="0" name=""/>
        <dsp:cNvSpPr/>
      </dsp:nvSpPr>
      <dsp:spPr>
        <a:xfrm>
          <a:off x="1088277" y="1177369"/>
          <a:ext cx="2632423" cy="2001511"/>
        </a:xfrm>
        <a:custGeom>
          <a:avLst/>
          <a:gdLst/>
          <a:ahLst/>
          <a:cxnLst/>
          <a:rect l="0" t="0" r="0" b="0"/>
          <a:pathLst>
            <a:path>
              <a:moveTo>
                <a:pt x="2632423" y="0"/>
              </a:moveTo>
              <a:lnTo>
                <a:pt x="2632423" y="1773078"/>
              </a:lnTo>
              <a:lnTo>
                <a:pt x="0" y="1773078"/>
              </a:lnTo>
              <a:lnTo>
                <a:pt x="0" y="200151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8EC75-22CF-344D-8A5D-2CB5435EA0E4}">
      <dsp:nvSpPr>
        <dsp:cNvPr id="0" name=""/>
        <dsp:cNvSpPr/>
      </dsp:nvSpPr>
      <dsp:spPr>
        <a:xfrm>
          <a:off x="2155703" y="529553"/>
          <a:ext cx="3129994" cy="647815"/>
        </a:xfrm>
        <a:prstGeom prst="rect">
          <a:avLst/>
        </a:prstGeom>
        <a:solidFill>
          <a:schemeClr val="accent3">
            <a:alpha val="90000"/>
          </a:schemeClr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High-resolution hyper/multi-spectral imagery (2-0.25m)</a:t>
          </a:r>
          <a:endParaRPr lang="en-US" sz="2000" kern="1200" dirty="0"/>
        </a:p>
      </dsp:txBody>
      <dsp:txXfrm>
        <a:off x="2155703" y="529553"/>
        <a:ext cx="3129994" cy="647815"/>
      </dsp:txXfrm>
    </dsp:sp>
    <dsp:sp modelId="{6946467A-CF01-1C47-9B72-741EDDD1945C}">
      <dsp:nvSpPr>
        <dsp:cNvPr id="0" name=""/>
        <dsp:cNvSpPr/>
      </dsp:nvSpPr>
      <dsp:spPr>
        <a:xfrm>
          <a:off x="499" y="3178881"/>
          <a:ext cx="2175556" cy="1087778"/>
        </a:xfrm>
        <a:prstGeom prst="rect">
          <a:avLst/>
        </a:prstGeom>
        <a:solidFill>
          <a:schemeClr val="accent5">
            <a:alpha val="90000"/>
          </a:schemeClr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Climate monitoring data</a:t>
          </a:r>
          <a:endParaRPr lang="en-US" sz="2000" kern="1200" dirty="0"/>
        </a:p>
      </dsp:txBody>
      <dsp:txXfrm>
        <a:off x="499" y="3178881"/>
        <a:ext cx="2175556" cy="1087778"/>
      </dsp:txXfrm>
    </dsp:sp>
    <dsp:sp modelId="{2A5DF8A5-EFB1-854D-A83E-3B2C32D04F38}">
      <dsp:nvSpPr>
        <dsp:cNvPr id="0" name=""/>
        <dsp:cNvSpPr/>
      </dsp:nvSpPr>
      <dsp:spPr>
        <a:xfrm>
          <a:off x="2632922" y="3178881"/>
          <a:ext cx="2175556" cy="1087778"/>
        </a:xfrm>
        <a:prstGeom prst="rect">
          <a:avLst/>
        </a:prstGeom>
        <a:solidFill>
          <a:schemeClr val="accent5">
            <a:alpha val="90000"/>
          </a:schemeClr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Geological and geochemistry data</a:t>
          </a:r>
          <a:endParaRPr lang="en-US" sz="2000" kern="1200" dirty="0"/>
        </a:p>
      </dsp:txBody>
      <dsp:txXfrm>
        <a:off x="2632922" y="3178881"/>
        <a:ext cx="2175556" cy="1087778"/>
      </dsp:txXfrm>
    </dsp:sp>
    <dsp:sp modelId="{58BA015A-EA14-BE45-BC07-04D6A1F9F258}">
      <dsp:nvSpPr>
        <dsp:cNvPr id="0" name=""/>
        <dsp:cNvSpPr/>
      </dsp:nvSpPr>
      <dsp:spPr>
        <a:xfrm>
          <a:off x="5265346" y="3178881"/>
          <a:ext cx="2175556" cy="1087778"/>
        </a:xfrm>
        <a:prstGeom prst="rect">
          <a:avLst/>
        </a:prstGeom>
        <a:solidFill>
          <a:schemeClr val="accent5">
            <a:alpha val="90000"/>
          </a:schemeClr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Species attributes and distribution database</a:t>
          </a:r>
          <a:endParaRPr lang="en-US" sz="2000" kern="1200" dirty="0"/>
        </a:p>
      </dsp:txBody>
      <dsp:txXfrm>
        <a:off x="5265346" y="3178881"/>
        <a:ext cx="2175556" cy="1087778"/>
      </dsp:txXfrm>
    </dsp:sp>
    <dsp:sp modelId="{77781FAB-86FA-EC4D-8F79-ECD9540686DD}">
      <dsp:nvSpPr>
        <dsp:cNvPr id="0" name=""/>
        <dsp:cNvSpPr/>
      </dsp:nvSpPr>
      <dsp:spPr>
        <a:xfrm>
          <a:off x="1316711" y="1634236"/>
          <a:ext cx="2175556" cy="1087778"/>
        </a:xfrm>
        <a:prstGeom prst="rect">
          <a:avLst/>
        </a:prstGeom>
        <a:solidFill>
          <a:schemeClr val="accent5">
            <a:alpha val="90000"/>
          </a:schemeClr>
        </a:solidFill>
        <a:ln>
          <a:solidFill>
            <a:schemeClr val="accent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Elevation model (DEM/DSM)</a:t>
          </a:r>
          <a:endParaRPr lang="en-US" sz="2000" kern="1200" dirty="0"/>
        </a:p>
      </dsp:txBody>
      <dsp:txXfrm>
        <a:off x="1316711" y="1634236"/>
        <a:ext cx="2175556" cy="1087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B4B32-20D7-44A9-BAE4-6B3172E623DC}" type="datetimeFigureOut">
              <a:rPr lang="en-AU" smtClean="0"/>
              <a:pPr/>
              <a:t>17/04/12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BC64B-1CBB-4855-8979-7B19667E4466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71986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BA8F5-1554-4DD3-A1BF-7F69C31B0617}" type="datetimeFigureOut">
              <a:rPr lang="en-AU" smtClean="0"/>
              <a:pPr/>
              <a:t>17/04/12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5F633-5212-4B7A-85B5-0AE9EBC47D9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1034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JKMRC_FirstPag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538263" y="3457762"/>
            <a:ext cx="4910752" cy="151964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here to add presentation document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9387" y="5106497"/>
            <a:ext cx="4527755" cy="906938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add presentation sub text if required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6700" y="1943100"/>
            <a:ext cx="3198813" cy="3911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65849" y="1045440"/>
            <a:ext cx="8229600" cy="155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927100"/>
            <a:ext cx="3198813" cy="1016000"/>
          </a:xfrm>
          <a:prstGeom prst="rect">
            <a:avLst/>
          </a:prstGeom>
        </p:spPr>
        <p:txBody>
          <a:bodyPr anchor="t"/>
          <a:lstStyle>
            <a:lvl1pPr algn="l">
              <a:defRPr sz="22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7100"/>
            <a:ext cx="5314950" cy="492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4927600"/>
            <a:ext cx="8623300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2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6700" y="5494338"/>
            <a:ext cx="8623300" cy="3611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465849" y="1045440"/>
            <a:ext cx="8229600" cy="155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6700" y="76200"/>
            <a:ext cx="8623300" cy="46513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66700" y="7938"/>
            <a:ext cx="8623300" cy="7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65849" y="1045440"/>
            <a:ext cx="8229600" cy="1555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27100"/>
            <a:ext cx="2260600" cy="4927600"/>
          </a:xfrm>
          <a:prstGeom prst="rect">
            <a:avLst/>
          </a:prstGeo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6700" y="927100"/>
            <a:ext cx="6210300" cy="4927600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Klik om de tekststijl van het model te bewerken</a:t>
            </a:r>
          </a:p>
          <a:p>
            <a:pPr lvl="1"/>
            <a:r>
              <a:rPr lang="en-GB" smtClean="0"/>
              <a:t>Tweede niveau</a:t>
            </a:r>
          </a:p>
          <a:p>
            <a:pPr lvl="2"/>
            <a:r>
              <a:rPr lang="en-GB" smtClean="0"/>
              <a:t>Derde niveau</a:t>
            </a:r>
          </a:p>
          <a:p>
            <a:pPr lvl="3"/>
            <a:r>
              <a:rPr lang="en-GB" smtClean="0"/>
              <a:t>Vierde niveau</a:t>
            </a:r>
          </a:p>
          <a:p>
            <a:pPr lvl="4"/>
            <a:r>
              <a:rPr lang="en-GB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493873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68329"/>
                </a:solidFill>
              </a:defRPr>
            </a:lvl1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66700" y="7938"/>
            <a:ext cx="8623300" cy="7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KMRC_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22313" y="2981689"/>
            <a:ext cx="7772400" cy="515924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22313" y="3508375"/>
            <a:ext cx="7772400" cy="1822996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KMRC_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22313" y="2981689"/>
            <a:ext cx="7772400" cy="515924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22313" y="3508375"/>
            <a:ext cx="7772400" cy="1822996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6700" y="927100"/>
            <a:ext cx="8623300" cy="515924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66700" y="1453786"/>
            <a:ext cx="8623299" cy="4400914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266700" y="7938"/>
            <a:ext cx="8623300" cy="7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68329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Click to edit Master title style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668329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KMRC_Divide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22313" y="2981689"/>
            <a:ext cx="7772400" cy="515924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22313" y="3508375"/>
            <a:ext cx="7772400" cy="1822996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6700" y="927100"/>
            <a:ext cx="4229100" cy="492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7100"/>
            <a:ext cx="4241800" cy="49276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66700" y="7938"/>
            <a:ext cx="8623300" cy="7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927100"/>
            <a:ext cx="4230688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6700" y="1566861"/>
            <a:ext cx="4230688" cy="4287839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27100"/>
            <a:ext cx="42449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66862"/>
            <a:ext cx="4244975" cy="428783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66700" y="7938"/>
            <a:ext cx="8623300" cy="7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266700" y="7938"/>
            <a:ext cx="8623300" cy="7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KMRC5.jpg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6700" y="939800"/>
            <a:ext cx="8623300" cy="4918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6700" y="733120"/>
            <a:ext cx="8623300" cy="1588"/>
          </a:xfrm>
          <a:prstGeom prst="line">
            <a:avLst/>
          </a:prstGeom>
          <a:ln w="12700" cap="flat" cmpd="sng" algn="ctr">
            <a:solidFill>
              <a:srgbClr val="E6E1B6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66700" y="7938"/>
            <a:ext cx="8623300" cy="725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8550038" y="6437884"/>
            <a:ext cx="581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F7E9BE9-BA4F-5448-8B9A-C72150BA332B}" type="slidenum">
              <a:rPr lang="en-US" sz="1200" b="1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en-US" sz="1200" b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>
          <a:solidFill>
            <a:srgbClr val="668329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 baseline="0">
          <a:solidFill>
            <a:srgbClr val="668329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8262" y="3457762"/>
            <a:ext cx="7831038" cy="151964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 model for study:  Ultramafic ecosystems of Mount Kinabalu</a:t>
            </a:r>
            <a:endParaRPr lang="en-US" sz="1800" b="1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27487" y="5224088"/>
            <a:ext cx="3082813" cy="68360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Antony van der </a:t>
            </a:r>
            <a:r>
              <a:rPr lang="en-US" dirty="0" smtClean="0"/>
              <a:t>Ent and Andrew Fletcher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5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38100" y="1041400"/>
            <a:ext cx="8623300" cy="4918834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AU" dirty="0"/>
              <a:t>Mount Kinabalu is the most biodiverse place on earth in terms of the number of species-per-area with &gt;</a:t>
            </a:r>
            <a:r>
              <a:rPr lang="en-AU" dirty="0" smtClean="0"/>
              <a:t>5000 </a:t>
            </a:r>
            <a:r>
              <a:rPr lang="en-AU" dirty="0"/>
              <a:t>species in 200 families and 1</a:t>
            </a:r>
            <a:r>
              <a:rPr lang="en-AU" dirty="0" smtClean="0"/>
              <a:t>000 </a:t>
            </a:r>
            <a:r>
              <a:rPr lang="en-AU" dirty="0"/>
              <a:t>genera </a:t>
            </a:r>
            <a:r>
              <a:rPr lang="en-AU" dirty="0" smtClean="0"/>
              <a:t>in </a:t>
            </a:r>
            <a:r>
              <a:rPr lang="en-AU" dirty="0"/>
              <a:t>an area of 1</a:t>
            </a:r>
            <a:r>
              <a:rPr lang="en-AU" dirty="0" smtClean="0"/>
              <a:t>200 km</a:t>
            </a:r>
            <a:r>
              <a:rPr lang="en-AU" baseline="30000" dirty="0" smtClean="0"/>
              <a:t>2</a:t>
            </a:r>
            <a:r>
              <a:rPr lang="en-AU" dirty="0" smtClean="0"/>
              <a:t> </a:t>
            </a:r>
            <a:r>
              <a:rPr lang="en-AU" sz="1200" dirty="0" smtClean="0"/>
              <a:t>(</a:t>
            </a:r>
            <a:r>
              <a:rPr lang="en-AU" sz="1200" dirty="0" err="1" smtClean="0"/>
              <a:t>Beaman</a:t>
            </a:r>
            <a:r>
              <a:rPr lang="en-AU" sz="1200" dirty="0" smtClean="0"/>
              <a:t> and </a:t>
            </a:r>
            <a:r>
              <a:rPr lang="en-AU" sz="1200" dirty="0" err="1" smtClean="0"/>
              <a:t>Beaman</a:t>
            </a:r>
            <a:r>
              <a:rPr lang="en-AU" sz="1200" dirty="0" smtClean="0"/>
              <a:t>, 1990)</a:t>
            </a:r>
            <a:endParaRPr lang="en-AU" sz="1200" baseline="30000" dirty="0" smtClean="0"/>
          </a:p>
          <a:p>
            <a:pPr lvl="1">
              <a:buFont typeface="Arial"/>
              <a:buChar char="•"/>
            </a:pPr>
            <a:endParaRPr lang="en-AU" dirty="0"/>
          </a:p>
          <a:p>
            <a:pPr lvl="1">
              <a:buFont typeface="Arial"/>
              <a:buChar char="•"/>
            </a:pPr>
            <a:r>
              <a:rPr lang="en-AU" dirty="0" smtClean="0"/>
              <a:t>Mount </a:t>
            </a:r>
            <a:r>
              <a:rPr lang="en-AU" dirty="0"/>
              <a:t>Kinabalu contains as much 14% of the total </a:t>
            </a:r>
            <a:r>
              <a:rPr lang="en-AU" dirty="0" smtClean="0"/>
              <a:t>flora of Southeast Asia which has 42.000 </a:t>
            </a:r>
            <a:r>
              <a:rPr lang="en-AU" dirty="0"/>
              <a:t>species in an area 3.1 million </a:t>
            </a:r>
            <a:r>
              <a:rPr lang="en-AU" dirty="0" smtClean="0"/>
              <a:t>km</a:t>
            </a:r>
            <a:r>
              <a:rPr lang="en-AU" baseline="30000" dirty="0" smtClean="0"/>
              <a:t>2 </a:t>
            </a:r>
            <a:r>
              <a:rPr lang="en-AU" sz="1200" dirty="0" smtClean="0"/>
              <a:t>(</a:t>
            </a:r>
            <a:r>
              <a:rPr lang="en-AU" sz="1200" dirty="0" err="1" smtClean="0"/>
              <a:t>Roos</a:t>
            </a:r>
            <a:r>
              <a:rPr lang="en-AU" sz="1200" dirty="0" smtClean="0"/>
              <a:t>, 1992)</a:t>
            </a:r>
          </a:p>
          <a:p>
            <a:pPr marL="457200" lvl="1" indent="0">
              <a:buNone/>
            </a:pPr>
            <a:endParaRPr lang="en-AU" baseline="30000" dirty="0"/>
          </a:p>
          <a:p>
            <a:pPr marL="457200" lvl="1" indent="0">
              <a:buNone/>
            </a:pPr>
            <a:endParaRPr lang="en-AU" dirty="0"/>
          </a:p>
          <a:p>
            <a:pPr lvl="1">
              <a:buFont typeface="Arial"/>
              <a:buChar char="•"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Mount Kinabalu Park</a:t>
            </a:r>
            <a:endParaRPr lang="en-A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2163" y="3570826"/>
            <a:ext cx="7929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Font typeface="Arial"/>
              <a:buChar char="•"/>
            </a:pPr>
            <a:r>
              <a:rPr lang="en-AU" sz="3200" b="1" dirty="0"/>
              <a:t>Mount Kinabalu is the most interesting test case in the world because of its extreme biodiversity and complexity.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2622316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Panorama North Pea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2235" y="0"/>
            <a:ext cx="11951196" cy="69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269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Tambuyukon 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82328" y="-107156"/>
            <a:ext cx="10737539" cy="3750469"/>
          </a:xfrm>
          <a:prstGeom prst="rect">
            <a:avLst/>
          </a:prstGeom>
        </p:spPr>
      </p:pic>
      <p:pic>
        <p:nvPicPr>
          <p:cNvPr id="4" name="Afbeelding 4" descr="Tambuyukon 3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9360" y="3668571"/>
            <a:ext cx="9929813" cy="35108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7241" y="3977348"/>
            <a:ext cx="1788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Mount </a:t>
            </a:r>
            <a:r>
              <a:rPr lang="en-US" sz="1400" b="1" dirty="0"/>
              <a:t>T</a:t>
            </a:r>
            <a:r>
              <a:rPr lang="en-US" sz="1400" b="1" dirty="0" smtClean="0"/>
              <a:t>ambuyukon</a:t>
            </a:r>
            <a:endParaRPr 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753210" y="610"/>
            <a:ext cx="13850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Mount Kinabalu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635581" y="4131236"/>
            <a:ext cx="13850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Non-ultramafic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-231951" y="-8356"/>
            <a:ext cx="1788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Mount </a:t>
            </a:r>
            <a:r>
              <a:rPr lang="en-US" sz="1400" b="1" dirty="0"/>
              <a:t>T</a:t>
            </a:r>
            <a:r>
              <a:rPr lang="en-US" sz="1400" b="1" dirty="0" smtClean="0"/>
              <a:t>ambuyukon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53232" y="899549"/>
            <a:ext cx="13850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Non-ultramafic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892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Rectangle 3"/>
          <p:cNvSpPr>
            <a:spLocks/>
          </p:cNvSpPr>
          <p:nvPr/>
        </p:nvSpPr>
        <p:spPr bwMode="auto">
          <a:xfrm>
            <a:off x="8054578" y="6429375"/>
            <a:ext cx="919758" cy="1785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700" i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Antony van der Ent</a:t>
            </a:r>
          </a:p>
        </p:txBody>
      </p:sp>
      <p:pic>
        <p:nvPicPr>
          <p:cNvPr id="5" name="Afbeelding 4" descr="_MG_09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390" y="0"/>
            <a:ext cx="11440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970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Rectangle 3"/>
          <p:cNvSpPr>
            <a:spLocks/>
          </p:cNvSpPr>
          <p:nvPr/>
        </p:nvSpPr>
        <p:spPr bwMode="auto">
          <a:xfrm>
            <a:off x="8054578" y="6429375"/>
            <a:ext cx="919758" cy="1785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>
            <a:prstTxWarp prst="textNoShape">
              <a:avLst/>
            </a:prstTxWarp>
          </a:bodyPr>
          <a:lstStyle/>
          <a:p>
            <a:r>
              <a:rPr lang="en-US" sz="700" i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Antony van der Ent</a:t>
            </a:r>
          </a:p>
        </p:txBody>
      </p:sp>
      <p:pic>
        <p:nvPicPr>
          <p:cNvPr id="5" name="Afbeelding 4" descr="_MG_049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21594" y="0"/>
            <a:ext cx="1109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7169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848089"/>
            <a:ext cx="7772400" cy="5159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Building an ecosystem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71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76200" y="1028700"/>
            <a:ext cx="8623300" cy="4918834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dirty="0" smtClean="0"/>
              <a:t>Building </a:t>
            </a:r>
            <a:r>
              <a:rPr lang="en-US" dirty="0" smtClean="0"/>
              <a:t>a spatial ‘plant distribution model’ </a:t>
            </a:r>
            <a:r>
              <a:rPr lang="en-US" dirty="0" smtClean="0"/>
              <a:t>for Mount Kinabalu has </a:t>
            </a:r>
            <a:r>
              <a:rPr lang="en-US" dirty="0"/>
              <a:t>the potential to help answer some of the most important questions in tropical ecology, such as: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(1) How important are edaphic forces for plant speciation - endemism in the tropical ecosystems? And, ultimately, why are these ecosystems so species-rich</a:t>
            </a:r>
            <a:r>
              <a:rPr lang="en-US" dirty="0" smtClean="0"/>
              <a:t>?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(2) What factors (temperature, rainfall, soil chemistry, </a:t>
            </a:r>
            <a:r>
              <a:rPr lang="en-US" dirty="0" smtClean="0"/>
              <a:t>biogeography) </a:t>
            </a:r>
            <a:r>
              <a:rPr lang="en-US" dirty="0"/>
              <a:t>govern plant distribution in rainforests</a:t>
            </a:r>
            <a:r>
              <a:rPr lang="en-US" dirty="0" smtClean="0"/>
              <a:t>?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dirty="0"/>
              <a:t>(3) Is high-endemism vegetation on extreme soils more sensitive or less sensitive to climate change?</a:t>
            </a:r>
            <a:endParaRPr lang="en-AU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Building a model for Mount Kinabalu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2153290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Building a model for Mount </a:t>
            </a:r>
            <a:r>
              <a:rPr lang="en-AU" b="1" dirty="0" smtClean="0"/>
              <a:t>Kinabalu</a:t>
            </a:r>
            <a:endParaRPr lang="en-AU" b="1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877141042"/>
              </p:ext>
            </p:extLst>
          </p:nvPr>
        </p:nvGraphicFramePr>
        <p:xfrm>
          <a:off x="671739" y="342562"/>
          <a:ext cx="7441402" cy="479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2527565" y="5055240"/>
            <a:ext cx="3998057" cy="885714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Spatial p</a:t>
            </a:r>
            <a:r>
              <a:rPr lang="en-US" sz="2800" dirty="0" smtClean="0"/>
              <a:t>lant distribution model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671091" y="4746078"/>
            <a:ext cx="5389268" cy="3342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060359" y="4645809"/>
            <a:ext cx="0" cy="10862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38748" y="4787830"/>
            <a:ext cx="0" cy="25067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79446" y="4637453"/>
            <a:ext cx="0" cy="14204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88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76200" y="1028700"/>
            <a:ext cx="8623300" cy="4918834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dirty="0" smtClean="0"/>
              <a:t>A spatial ‘plant distribution model’ can be derived from spectral and textural analysis of high-resolution imagery, combined with climate, landscape morphological, geological and distribution data.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Multi-species analysis: co-occurrence of species (probability)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 smtClean="0"/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dirty="0" smtClean="0"/>
              <a:t>Main f</a:t>
            </a:r>
            <a:r>
              <a:rPr lang="en-US" dirty="0" smtClean="0"/>
              <a:t>ocus on relationships between climate, soil, and plant distribution.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Potential for wide ranging research on links between distribution, adaptation and evolution.</a:t>
            </a:r>
            <a:endParaRPr lang="en-GB" dirty="0">
              <a:solidFill>
                <a:srgbClr val="000000"/>
              </a:solidFill>
            </a:endParaRPr>
          </a:p>
          <a:p>
            <a:pPr lvl="1">
              <a:buFont typeface="Arial"/>
              <a:buChar char="•"/>
            </a:pPr>
            <a:endParaRPr lang="en-US" dirty="0" smtClean="0"/>
          </a:p>
          <a:p>
            <a:pPr lvl="1">
              <a:buFont typeface="Arial"/>
              <a:buChar char="•"/>
            </a:pPr>
            <a:endParaRPr lang="en-US" sz="1400" dirty="0"/>
          </a:p>
          <a:p>
            <a:pPr lvl="1">
              <a:buFont typeface="Arial"/>
              <a:buChar char="•"/>
            </a:pPr>
            <a:endParaRPr lang="en-AU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/>
              <a:t>Building a model for Mount Kinabalu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11717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6700" y="878296"/>
            <a:ext cx="8623300" cy="4918834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</a:rPr>
              <a:t>Species </a:t>
            </a:r>
            <a:r>
              <a:rPr lang="en-US" sz="2000" dirty="0" smtClean="0">
                <a:solidFill>
                  <a:srgbClr val="000000"/>
                </a:solidFill>
              </a:rPr>
              <a:t>distribution (70.000+ herbarium vouchers in database)</a:t>
            </a:r>
            <a:endParaRPr lang="en-US" sz="2000" dirty="0">
              <a:solidFill>
                <a:srgbClr val="000000"/>
              </a:solidFill>
            </a:endParaRPr>
          </a:p>
          <a:p>
            <a:pPr lvl="0"/>
            <a:r>
              <a:rPr lang="en-GB" sz="2000" dirty="0" smtClean="0">
                <a:solidFill>
                  <a:srgbClr val="000000"/>
                </a:solidFill>
              </a:rPr>
              <a:t>Satellite imagery (Landsat time-series, IKONOS, acquisition Worldview-2)</a:t>
            </a:r>
          </a:p>
          <a:p>
            <a:pPr lvl="0"/>
            <a:r>
              <a:rPr lang="en-GB" sz="2000" dirty="0" smtClean="0">
                <a:solidFill>
                  <a:srgbClr val="000000"/>
                </a:solidFill>
              </a:rPr>
              <a:t>Vegetation mapping (existing maps)</a:t>
            </a:r>
          </a:p>
          <a:p>
            <a:pPr lvl="0"/>
            <a:r>
              <a:rPr lang="en-GB" sz="2000" dirty="0" err="1" smtClean="0">
                <a:solidFill>
                  <a:srgbClr val="000000"/>
                </a:solidFill>
              </a:rPr>
              <a:t>Hyperspectral</a:t>
            </a:r>
            <a:r>
              <a:rPr lang="en-GB" sz="2000" dirty="0" smtClean="0">
                <a:solidFill>
                  <a:srgbClr val="000000"/>
                </a:solidFill>
              </a:rPr>
              <a:t> imagery (helicopter-based AISA or UAV)</a:t>
            </a:r>
          </a:p>
          <a:p>
            <a:pPr lvl="0"/>
            <a:r>
              <a:rPr lang="en-GB" sz="2000" dirty="0" smtClean="0">
                <a:solidFill>
                  <a:srgbClr val="000000"/>
                </a:solidFill>
              </a:rPr>
              <a:t>Spectral and structural attributes of plant species</a:t>
            </a:r>
            <a:endParaRPr lang="en-GB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Elevation models </a:t>
            </a:r>
            <a:r>
              <a:rPr lang="en-US" sz="2000" dirty="0" smtClean="0">
                <a:solidFill>
                  <a:srgbClr val="000000"/>
                </a:solidFill>
              </a:rPr>
              <a:t>(DSM based on rendering PIX4D + validation)</a:t>
            </a:r>
            <a:endParaRPr lang="en-GB" sz="2000" dirty="0">
              <a:solidFill>
                <a:srgbClr val="000000"/>
              </a:solidFill>
            </a:endParaRPr>
          </a:p>
          <a:p>
            <a:pPr lvl="0"/>
            <a:r>
              <a:rPr lang="en-GB" sz="2000" dirty="0">
                <a:solidFill>
                  <a:srgbClr val="000000"/>
                </a:solidFill>
              </a:rPr>
              <a:t>Geological </a:t>
            </a:r>
            <a:r>
              <a:rPr lang="en-GB" sz="2000" dirty="0" smtClean="0">
                <a:solidFill>
                  <a:srgbClr val="000000"/>
                </a:solidFill>
              </a:rPr>
              <a:t>data (existing maps in ArcGIS)</a:t>
            </a:r>
          </a:p>
          <a:p>
            <a:pPr lvl="0"/>
            <a:r>
              <a:rPr lang="en-GB" sz="2000" dirty="0">
                <a:solidFill>
                  <a:srgbClr val="000000"/>
                </a:solidFill>
              </a:rPr>
              <a:t>G</a:t>
            </a:r>
            <a:r>
              <a:rPr lang="en-GB" sz="2000" dirty="0" smtClean="0">
                <a:solidFill>
                  <a:srgbClr val="000000"/>
                </a:solidFill>
              </a:rPr>
              <a:t>eochemistry data (500+ sampling points)</a:t>
            </a:r>
            <a:endParaRPr lang="en-GB" sz="2000" dirty="0">
              <a:solidFill>
                <a:srgbClr val="000000"/>
              </a:solidFill>
            </a:endParaRPr>
          </a:p>
          <a:p>
            <a:pPr lvl="0"/>
            <a:r>
              <a:rPr lang="en-GB" sz="2000" dirty="0">
                <a:solidFill>
                  <a:srgbClr val="000000"/>
                </a:solidFill>
              </a:rPr>
              <a:t>Climate </a:t>
            </a:r>
            <a:r>
              <a:rPr lang="en-GB" sz="2000" dirty="0" smtClean="0">
                <a:solidFill>
                  <a:srgbClr val="000000"/>
                </a:solidFill>
              </a:rPr>
              <a:t>data (15 years of climate monitoring)</a:t>
            </a:r>
          </a:p>
          <a:p>
            <a:pPr lvl="0"/>
            <a:r>
              <a:rPr lang="en-GB" sz="2000" dirty="0" err="1" smtClean="0">
                <a:solidFill>
                  <a:srgbClr val="000000"/>
                </a:solidFill>
              </a:rPr>
              <a:t>Phytochemistry</a:t>
            </a:r>
            <a:r>
              <a:rPr lang="en-GB" sz="2000" dirty="0" smtClean="0">
                <a:solidFill>
                  <a:srgbClr val="000000"/>
                </a:solidFill>
              </a:rPr>
              <a:t> (elemental analysis of 1500+ plants)</a:t>
            </a:r>
          </a:p>
          <a:p>
            <a:pPr lvl="0"/>
            <a:r>
              <a:rPr lang="en-GB" sz="2000" dirty="0" smtClean="0">
                <a:solidFill>
                  <a:srgbClr val="000000"/>
                </a:solidFill>
              </a:rPr>
              <a:t>Functional data </a:t>
            </a:r>
            <a:r>
              <a:rPr lang="en-US" sz="2000" dirty="0" smtClean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000000"/>
                </a:solidFill>
              </a:rPr>
              <a:t>physiology, gene expression</a:t>
            </a:r>
            <a:r>
              <a:rPr lang="en-US" sz="200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Data sources &amp; input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50616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848089"/>
            <a:ext cx="7772400" cy="5159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03200" y="5855732"/>
            <a:ext cx="9931400" cy="1332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355600" y="382032"/>
            <a:ext cx="9931400" cy="13324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Afbeelding 5" descr="Mt-Kinabalu-DEM-IKONO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48" y="-88900"/>
            <a:ext cx="8161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9446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203" y="0"/>
            <a:ext cx="1011733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25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848089"/>
            <a:ext cx="7772400" cy="5159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 input for the ecosystem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17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7938"/>
            <a:ext cx="9144000" cy="744537"/>
          </a:xfrm>
        </p:spPr>
        <p:txBody>
          <a:bodyPr>
            <a:normAutofit fontScale="90000"/>
          </a:bodyPr>
          <a:lstStyle/>
          <a:p>
            <a:pPr algn="ctr"/>
            <a:r>
              <a:rPr lang="en-AU" dirty="0"/>
              <a:t>T</a:t>
            </a:r>
            <a:r>
              <a:rPr lang="en-AU" dirty="0" smtClean="0"/>
              <a:t>he connection between ground and geospatial dimensio</a:t>
            </a:r>
            <a:r>
              <a:rPr lang="en-AU" dirty="0"/>
              <a:t>n</a:t>
            </a:r>
          </a:p>
        </p:txBody>
      </p:sp>
      <p:pic>
        <p:nvPicPr>
          <p:cNvPr id="1026" name="Picture 2" descr="Z:\UAV\Woronora\Woronora Aug11\Aug2011Pentax\IMGP181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" y="1000125"/>
            <a:ext cx="3005607" cy="5057775"/>
          </a:xfrm>
          <a:prstGeom prst="rect">
            <a:avLst/>
          </a:prstGeom>
          <a:noFill/>
        </p:spPr>
      </p:pic>
      <p:pic>
        <p:nvPicPr>
          <p:cNvPr id="1027" name="Picture 3" descr="Z:\UAV\Woronora\Woronora Aug11\Aug2011Pentax\IMGP181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11410" y="1000124"/>
            <a:ext cx="3029309" cy="5057775"/>
          </a:xfrm>
          <a:prstGeom prst="rect">
            <a:avLst/>
          </a:prstGeom>
          <a:noFill/>
        </p:spPr>
      </p:pic>
      <p:pic>
        <p:nvPicPr>
          <p:cNvPr id="1028" name="Picture 4" descr="Z:\UAV\Woronora\Woronora Aug11\Aug2011Pentax\IMGP1817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446520" y="1000125"/>
            <a:ext cx="2697480" cy="5057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38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4347.JP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5082117" y="914400"/>
            <a:ext cx="3276600" cy="2476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Small Unmanned Aerial Vehicles (UAV’s)</a:t>
            </a:r>
            <a:endParaRPr lang="en-AU" dirty="0"/>
          </a:p>
        </p:txBody>
      </p:sp>
      <p:pic>
        <p:nvPicPr>
          <p:cNvPr id="5" name="Picture 4" descr="IMG_4340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66700" y="914400"/>
            <a:ext cx="4080609" cy="2408228"/>
          </a:xfrm>
          <a:prstGeom prst="rect">
            <a:avLst/>
          </a:prstGeom>
        </p:spPr>
      </p:pic>
      <p:pic>
        <p:nvPicPr>
          <p:cNvPr id="6" name="Picture 5" descr="IMG_4350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266700" y="3322628"/>
            <a:ext cx="3671104" cy="2794000"/>
          </a:xfrm>
          <a:prstGeom prst="rect">
            <a:avLst/>
          </a:prstGeom>
        </p:spPr>
      </p:pic>
      <p:pic>
        <p:nvPicPr>
          <p:cNvPr id="7" name="Picture 6" descr="IMG_4363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4167717" y="3322628"/>
            <a:ext cx="4191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7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6700" y="0"/>
            <a:ext cx="8623300" cy="725182"/>
          </a:xfrm>
        </p:spPr>
        <p:txBody>
          <a:bodyPr/>
          <a:lstStyle/>
          <a:p>
            <a:r>
              <a:rPr lang="en-AU" dirty="0" smtClean="0"/>
              <a:t>What do ground observers see?</a:t>
            </a:r>
            <a:endParaRPr lang="en-AU" dirty="0"/>
          </a:p>
        </p:txBody>
      </p:sp>
      <p:grpSp>
        <p:nvGrpSpPr>
          <p:cNvPr id="4" name="Group 15"/>
          <p:cNvGrpSpPr/>
          <p:nvPr/>
        </p:nvGrpSpPr>
        <p:grpSpPr>
          <a:xfrm>
            <a:off x="1485900" y="800101"/>
            <a:ext cx="6897888" cy="5247098"/>
            <a:chOff x="1485900" y="800100"/>
            <a:chExt cx="7658100" cy="6057899"/>
          </a:xfrm>
        </p:grpSpPr>
        <p:pic>
          <p:nvPicPr>
            <p:cNvPr id="5" name="Picture 4" descr="Satellite240cm.jpg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485900" y="1182906"/>
              <a:ext cx="7658100" cy="567509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512277" y="800100"/>
              <a:ext cx="12859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QB2-240cm</a:t>
              </a:r>
              <a:endParaRPr lang="en-AU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" name="Group 19"/>
          <p:cNvGrpSpPr/>
          <p:nvPr/>
        </p:nvGrpSpPr>
        <p:grpSpPr>
          <a:xfrm>
            <a:off x="1491372" y="791307"/>
            <a:ext cx="6892959" cy="5254715"/>
            <a:chOff x="1491372" y="791307"/>
            <a:chExt cx="7652628" cy="6066693"/>
          </a:xfrm>
        </p:grpSpPr>
        <p:pic>
          <p:nvPicPr>
            <p:cNvPr id="8" name="Picture 7" descr="Satellite50cm.jpg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491372" y="1186962"/>
              <a:ext cx="7652628" cy="567103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200400" y="791307"/>
              <a:ext cx="1485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Geoeye-50cm</a:t>
              </a:r>
              <a:endParaRPr lang="en-AU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0" name="Group 22"/>
          <p:cNvGrpSpPr/>
          <p:nvPr/>
        </p:nvGrpSpPr>
        <p:grpSpPr>
          <a:xfrm>
            <a:off x="1479506" y="782516"/>
            <a:ext cx="6903647" cy="5262330"/>
            <a:chOff x="1479506" y="782515"/>
            <a:chExt cx="7664494" cy="6075485"/>
          </a:xfrm>
        </p:grpSpPr>
        <p:pic>
          <p:nvPicPr>
            <p:cNvPr id="11" name="Picture 10" descr="aerial20cm.jp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479506" y="1178169"/>
              <a:ext cx="7664494" cy="567983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40216" y="782515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Aerial-20cm</a:t>
              </a:r>
              <a:endParaRPr lang="en-AU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3" name="Group 26"/>
          <p:cNvGrpSpPr/>
          <p:nvPr/>
        </p:nvGrpSpPr>
        <p:grpSpPr>
          <a:xfrm>
            <a:off x="1477108" y="808892"/>
            <a:ext cx="6905807" cy="5239484"/>
            <a:chOff x="1477108" y="808891"/>
            <a:chExt cx="7666892" cy="6049109"/>
          </a:xfrm>
        </p:grpSpPr>
        <p:pic>
          <p:nvPicPr>
            <p:cNvPr id="14" name="Picture 13" descr="UAV3cm.jp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477108" y="1176392"/>
              <a:ext cx="7666892" cy="568160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156938" y="808891"/>
              <a:ext cx="1225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UAV-2.3cm</a:t>
              </a:r>
              <a:endParaRPr lang="en-AU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989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patiotempresolution.jp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357188" y="1825079"/>
            <a:ext cx="8429625" cy="314751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Spatio</a:t>
            </a:r>
            <a:r>
              <a:rPr lang="en-AU" dirty="0" smtClean="0"/>
              <a:t>-temporal </a:t>
            </a:r>
            <a:r>
              <a:rPr lang="en-AU" dirty="0" smtClean="0"/>
              <a:t>resolution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697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Other possible metrics</a:t>
            </a:r>
            <a:endParaRPr lang="en-AU" dirty="0"/>
          </a:p>
        </p:txBody>
      </p:sp>
      <p:pic>
        <p:nvPicPr>
          <p:cNvPr id="9" name="Content Placeholder 8" descr="PointCloud00.png"/>
          <p:cNvPicPr>
            <a:picLocks noGrp="1"/>
          </p:cNvPicPr>
          <p:nvPr>
            <p:ph idx="1"/>
          </p:nvPr>
        </p:nvPicPr>
        <p:blipFill>
          <a:blip r:embed="rId2" cstate="screen"/>
          <a:stretch>
            <a:fillRect/>
          </a:stretch>
        </p:blipFill>
        <p:spPr>
          <a:xfrm>
            <a:off x="981075" y="1504951"/>
            <a:ext cx="6829425" cy="3762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38803" y="942975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3D surface point cloud generated to allow effective </a:t>
            </a:r>
            <a:r>
              <a:rPr lang="en-AU" dirty="0" err="1" smtClean="0"/>
              <a:t>orthophoto</a:t>
            </a:r>
            <a:r>
              <a:rPr lang="en-AU" dirty="0" smtClean="0"/>
              <a:t> construction (PIX4D)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03941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Elevation measurements</a:t>
            </a:r>
            <a:endParaRPr lang="en-AU" dirty="0"/>
          </a:p>
        </p:txBody>
      </p:sp>
      <p:pic>
        <p:nvPicPr>
          <p:cNvPr id="5" name="Picture 4" descr="SwampNIR.jpg"/>
          <p:cNvPicPr>
            <a:picLocks noChangeAspect="1"/>
          </p:cNvPicPr>
          <p:nvPr/>
        </p:nvPicPr>
        <p:blipFill>
          <a:blip r:embed="rId2" cstate="screen">
            <a:lum bright="14000" contrast="19000"/>
          </a:blip>
          <a:stretch>
            <a:fillRect/>
          </a:stretch>
        </p:blipFill>
        <p:spPr>
          <a:xfrm>
            <a:off x="0" y="724483"/>
            <a:ext cx="9144000" cy="5409034"/>
          </a:xfrm>
          <a:prstGeom prst="rect">
            <a:avLst/>
          </a:prstGeom>
        </p:spPr>
      </p:pic>
      <p:pic>
        <p:nvPicPr>
          <p:cNvPr id="6" name="Picture 5" descr="SwampTIN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724483"/>
            <a:ext cx="9144000" cy="5409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907762"/>
            <a:ext cx="430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Boundary changes, tree growth, tree counts</a:t>
            </a:r>
          </a:p>
          <a:p>
            <a:r>
              <a:rPr lang="en-AU" dirty="0" smtClean="0"/>
              <a:t>Growth related to aspect, substrate etc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946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Species </a:t>
            </a:r>
            <a:r>
              <a:rPr lang="en-AU" dirty="0" smtClean="0"/>
              <a:t>Identification using imagery</a:t>
            </a:r>
            <a:endParaRPr lang="en-AU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66700" y="961720"/>
            <a:ext cx="3305175" cy="2218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700" y="3179899"/>
            <a:ext cx="3305175" cy="247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11" descr="ArubidaUC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600584" y="733120"/>
            <a:ext cx="5543415" cy="5115230"/>
          </a:xfrm>
          <a:prstGeom prst="rect">
            <a:avLst/>
          </a:prstGeom>
        </p:spPr>
      </p:pic>
      <p:pic>
        <p:nvPicPr>
          <p:cNvPr id="13" name="Picture 12" descr="Arubida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600584" y="733120"/>
            <a:ext cx="5543415" cy="51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Ultramafic outcrops</a:t>
            </a:r>
            <a:endParaRPr lang="en-A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253" y="3977349"/>
            <a:ext cx="7929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AU" sz="3200" b="1" dirty="0"/>
              <a:t>Ultramafics are like ‘geochemical islands’ in a ‘sea of normal soils’. </a:t>
            </a:r>
          </a:p>
          <a:p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266700" y="1002692"/>
            <a:ext cx="8204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Arial"/>
              <a:buChar char="•"/>
            </a:pPr>
            <a:r>
              <a:rPr lang="en-AU" sz="2000" dirty="0" smtClean="0">
                <a:latin typeface="Arial"/>
                <a:cs typeface="Arial"/>
              </a:rPr>
              <a:t>  Discrete </a:t>
            </a:r>
            <a:r>
              <a:rPr lang="en-AU" sz="2000" dirty="0">
                <a:latin typeface="Arial"/>
                <a:cs typeface="Arial"/>
              </a:rPr>
              <a:t>ultramafic outcrops (‘serpentine ‘) are patchily distributed on every continent with the world’s largest outcrops in Indonesia, the Philippines and Malaysia. </a:t>
            </a:r>
          </a:p>
          <a:p>
            <a:pPr lvl="1">
              <a:buFont typeface="Arial"/>
              <a:buChar char="•"/>
            </a:pPr>
            <a:endParaRPr lang="en-AU" sz="2000" dirty="0"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AU" sz="2000" dirty="0" smtClean="0">
                <a:latin typeface="Arial"/>
                <a:cs typeface="Arial"/>
              </a:rPr>
              <a:t>   Ultramafic </a:t>
            </a:r>
            <a:r>
              <a:rPr lang="en-AU" sz="2000" dirty="0">
                <a:latin typeface="Arial"/>
                <a:cs typeface="Arial"/>
              </a:rPr>
              <a:t>rocks are composed of mafic minerals (high magnesium, iron, nickel, chromium and cobalt) and found in large tectonic masses, which are fragments of the upper mantle </a:t>
            </a:r>
            <a:r>
              <a:rPr lang="en-AU" sz="2000" dirty="0" err="1">
                <a:latin typeface="Arial"/>
                <a:cs typeface="Arial"/>
              </a:rPr>
              <a:t>obducted</a:t>
            </a:r>
            <a:r>
              <a:rPr lang="en-AU" sz="2000" dirty="0">
                <a:latin typeface="Arial"/>
                <a:cs typeface="Arial"/>
              </a:rPr>
              <a:t> in continental margins.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462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6700" y="878296"/>
            <a:ext cx="8623300" cy="4918834"/>
          </a:xfrm>
        </p:spPr>
        <p:txBody>
          <a:bodyPr>
            <a:normAutofit/>
          </a:bodyPr>
          <a:lstStyle/>
          <a:p>
            <a:pPr lvl="0"/>
            <a:r>
              <a:rPr lang="en-GB" sz="2000" dirty="0" err="1" smtClean="0">
                <a:solidFill>
                  <a:srgbClr val="000000"/>
                </a:solidFill>
              </a:rPr>
              <a:t>Hyperspectral</a:t>
            </a:r>
            <a:r>
              <a:rPr lang="en-GB" sz="2000" dirty="0" smtClean="0">
                <a:solidFill>
                  <a:srgbClr val="000000"/>
                </a:solidFill>
              </a:rPr>
              <a:t> unit (AISA Eaglet) is available in Sabah</a:t>
            </a:r>
          </a:p>
          <a:p>
            <a:pPr lvl="0"/>
            <a:r>
              <a:rPr lang="en-GB" sz="2000" dirty="0" smtClean="0">
                <a:solidFill>
                  <a:srgbClr val="000000"/>
                </a:solidFill>
              </a:rPr>
              <a:t>205 spectral bands (400-1000nm) at 25cm resolution on the ground</a:t>
            </a:r>
            <a:endParaRPr lang="en-GB" sz="20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/>
              <a:t>Hyperspectral</a:t>
            </a:r>
            <a:r>
              <a:rPr lang="en-AU" dirty="0"/>
              <a:t> imagery</a:t>
            </a:r>
            <a:endParaRPr lang="en-AU" b="1" dirty="0"/>
          </a:p>
        </p:txBody>
      </p:sp>
      <p:pic>
        <p:nvPicPr>
          <p:cNvPr id="4" name="Picture 3" descr="mpf_5-12_warp_fal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8" y="1804847"/>
            <a:ext cx="6445270" cy="4108860"/>
          </a:xfrm>
          <a:prstGeom prst="rect">
            <a:avLst/>
          </a:prstGeom>
        </p:spPr>
      </p:pic>
      <p:pic>
        <p:nvPicPr>
          <p:cNvPr id="5" name="Picture 4" descr="mpf_5-12_warp_tr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08" y="1793843"/>
            <a:ext cx="6445269" cy="411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99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Recognition of individual tree species</a:t>
            </a:r>
            <a:endParaRPr lang="en-AU" b="1" dirty="0"/>
          </a:p>
        </p:txBody>
      </p:sp>
      <p:pic>
        <p:nvPicPr>
          <p:cNvPr id="7" name="Picture 6" descr="Untitl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49" y="818502"/>
            <a:ext cx="6617518" cy="51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36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848089"/>
            <a:ext cx="7772400" cy="5159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Outlook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126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76200" y="1028700"/>
            <a:ext cx="8623300" cy="4918834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US" dirty="0" smtClean="0"/>
              <a:t>Mount Kinabalu is the converge point of biogeography in </a:t>
            </a:r>
            <a:r>
              <a:rPr lang="en-US" dirty="0"/>
              <a:t>the </a:t>
            </a:r>
            <a:r>
              <a:rPr lang="en-US" dirty="0" smtClean="0"/>
              <a:t>region and hence scientific questions relating to the evolution and distribution of species has regional relevance.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dirty="0" smtClean="0"/>
              <a:t>Large scale lateritic nickel mining threatens ultramafic outcrops in Indonesia and the Philippines. </a:t>
            </a:r>
            <a:r>
              <a:rPr lang="en-US" dirty="0" smtClean="0"/>
              <a:t>Greater understanding of ultramafic ecosystems might assist </a:t>
            </a:r>
            <a:r>
              <a:rPr lang="en-US" dirty="0"/>
              <a:t>in ‘ecosystem restoration</a:t>
            </a:r>
            <a:r>
              <a:rPr lang="en-US" dirty="0" smtClean="0"/>
              <a:t>’.</a:t>
            </a:r>
            <a:endParaRPr lang="en-US" dirty="0" smtClean="0"/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r>
              <a:rPr lang="en-US" dirty="0" smtClean="0"/>
              <a:t>Methodologies </a:t>
            </a:r>
            <a:r>
              <a:rPr lang="en-US" dirty="0" smtClean="0"/>
              <a:t>developed in the Mount Kinabalu case could be used </a:t>
            </a:r>
            <a:r>
              <a:rPr lang="en-US" dirty="0" smtClean="0"/>
              <a:t>elsewhere</a:t>
            </a:r>
            <a:r>
              <a:rPr lang="en-US" dirty="0"/>
              <a:t> </a:t>
            </a:r>
            <a:r>
              <a:rPr lang="en-US" dirty="0" smtClean="0"/>
              <a:t>in the region.</a:t>
            </a:r>
            <a:endParaRPr lang="en-AU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 smtClean="0"/>
              <a:t>Broader perspective of Mount Kinabalu case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89959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848089"/>
            <a:ext cx="7772400" cy="5159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03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8345" y="7938"/>
            <a:ext cx="8623300" cy="725182"/>
          </a:xfrm>
        </p:spPr>
        <p:txBody>
          <a:bodyPr/>
          <a:lstStyle/>
          <a:p>
            <a:r>
              <a:rPr lang="en-AU" b="1" dirty="0" smtClean="0"/>
              <a:t>Building a model for Mount </a:t>
            </a:r>
            <a:r>
              <a:rPr lang="en-AU" b="1" dirty="0" smtClean="0"/>
              <a:t>Kinabalu</a:t>
            </a:r>
            <a:endParaRPr lang="en-AU" b="1" dirty="0"/>
          </a:p>
        </p:txBody>
      </p:sp>
      <p:sp>
        <p:nvSpPr>
          <p:cNvPr id="2" name="Rectangle 1"/>
          <p:cNvSpPr/>
          <p:nvPr/>
        </p:nvSpPr>
        <p:spPr>
          <a:xfrm>
            <a:off x="1274235" y="948377"/>
            <a:ext cx="2180774" cy="101104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Spectral data (e.g. 0.25m </a:t>
            </a:r>
            <a:r>
              <a:rPr lang="en-US" dirty="0" err="1" smtClean="0"/>
              <a:t>hyperspectral</a:t>
            </a:r>
            <a:r>
              <a:rPr lang="en-US" dirty="0" smtClean="0"/>
              <a:t> imagery)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74235" y="3452741"/>
            <a:ext cx="2180774" cy="101104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Surface Model (DSM)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74235" y="2556678"/>
            <a:ext cx="2180774" cy="426331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PIX4D rendering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74235" y="4900284"/>
            <a:ext cx="2180774" cy="101104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Climate  model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2135521" y="1959426"/>
            <a:ext cx="309152" cy="6559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44673" y="2090753"/>
            <a:ext cx="1253318" cy="21543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2D imagery</a:t>
            </a:r>
            <a:endParaRPr lang="en-US" sz="1400" dirty="0"/>
          </a:p>
        </p:txBody>
      </p:sp>
      <p:sp>
        <p:nvSpPr>
          <p:cNvPr id="11" name="Down Arrow 10"/>
          <p:cNvSpPr/>
          <p:nvPr/>
        </p:nvSpPr>
        <p:spPr>
          <a:xfrm>
            <a:off x="2152232" y="2905624"/>
            <a:ext cx="309152" cy="6559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2102099" y="4394948"/>
            <a:ext cx="309152" cy="6559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379" y="4319936"/>
            <a:ext cx="1046607" cy="662101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Climate monitoring data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659297" y="4303224"/>
            <a:ext cx="2337352" cy="1687118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Plant distribution</a:t>
            </a:r>
          </a:p>
          <a:p>
            <a:pPr algn="ctr"/>
            <a:r>
              <a:rPr lang="en-US" sz="3200" dirty="0" smtClean="0"/>
              <a:t>model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4016826" y="5626113"/>
            <a:ext cx="1965679" cy="35131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Species attributes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1127986" y="4578963"/>
            <a:ext cx="1024246" cy="1671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392314" y="5297560"/>
            <a:ext cx="3333826" cy="3175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30871" y="873175"/>
            <a:ext cx="2180774" cy="101104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 analysis </a:t>
            </a:r>
          </a:p>
          <a:p>
            <a:pPr algn="ctr"/>
            <a:r>
              <a:rPr lang="en-US" dirty="0" smtClean="0"/>
              <a:t>Spectral + texture: </a:t>
            </a:r>
            <a:r>
              <a:rPr lang="en-US" dirty="0" err="1" smtClean="0"/>
              <a:t>eCognition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3392314" y="1278433"/>
            <a:ext cx="3459158" cy="2673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39391" y="3292890"/>
            <a:ext cx="2143909" cy="54240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Geology and geochemistry database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4102527" y="2051153"/>
            <a:ext cx="2180774" cy="1011049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Species distribution database</a:t>
            </a:r>
            <a:endParaRPr lang="en-US" dirty="0"/>
          </a:p>
        </p:txBody>
      </p:sp>
      <p:sp>
        <p:nvSpPr>
          <p:cNvPr id="22" name="Up Arrow 21"/>
          <p:cNvSpPr/>
          <p:nvPr/>
        </p:nvSpPr>
        <p:spPr>
          <a:xfrm>
            <a:off x="4896296" y="5498098"/>
            <a:ext cx="208886" cy="19218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22945" y="785443"/>
            <a:ext cx="1764474" cy="444660"/>
          </a:xfrm>
          <a:prstGeom prst="rect">
            <a:avLst/>
          </a:prstGeom>
          <a:solidFill>
            <a:schemeClr val="accent5">
              <a:alpha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Species attributes and field validation</a:t>
            </a:r>
            <a:endParaRPr lang="en-US" sz="1400" dirty="0"/>
          </a:p>
        </p:txBody>
      </p:sp>
      <p:sp>
        <p:nvSpPr>
          <p:cNvPr id="24" name="Down Arrow 23"/>
          <p:cNvSpPr/>
          <p:nvPr/>
        </p:nvSpPr>
        <p:spPr>
          <a:xfrm>
            <a:off x="5021629" y="1211587"/>
            <a:ext cx="183820" cy="17547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5431045" y="1478972"/>
            <a:ext cx="233953" cy="61178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7586756" y="1884224"/>
            <a:ext cx="451194" cy="243571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216458" y="3452741"/>
            <a:ext cx="1495626" cy="265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4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65100" y="1016000"/>
            <a:ext cx="8623300" cy="4918834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AU" dirty="0" smtClean="0"/>
              <a:t>Ultramafic </a:t>
            </a:r>
            <a:r>
              <a:rPr lang="en-AU" dirty="0"/>
              <a:t>substrates </a:t>
            </a:r>
            <a:r>
              <a:rPr lang="en-AU" dirty="0" smtClean="0"/>
              <a:t>are extreme </a:t>
            </a:r>
            <a:r>
              <a:rPr lang="en-AU" dirty="0"/>
              <a:t>environments because plants growing in these ecosystems must be able to cope with a number of conditions that are normally adverse to plant </a:t>
            </a:r>
            <a:r>
              <a:rPr lang="en-AU" dirty="0" smtClean="0"/>
              <a:t>growth, such as phytotoxic nickel, very high magnesium and extremely low nutrient concentrations. </a:t>
            </a:r>
          </a:p>
          <a:p>
            <a:pPr lvl="1">
              <a:buFont typeface="Arial"/>
              <a:buChar char="•"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Ultramafic outcrops</a:t>
            </a:r>
            <a:endParaRPr lang="en-A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253" y="2999723"/>
            <a:ext cx="7929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Font typeface="Arial"/>
              <a:buChar char="•"/>
            </a:pPr>
            <a:r>
              <a:rPr lang="en-AU" sz="3200" b="1" dirty="0"/>
              <a:t>Ultramafics are essentially toxic and harsh for plants.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23220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65100" y="1016000"/>
            <a:ext cx="8623300" cy="4918834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AU" dirty="0" smtClean="0"/>
              <a:t>Characteristics </a:t>
            </a:r>
            <a:r>
              <a:rPr lang="en-AU" dirty="0"/>
              <a:t>common among ultramafic </a:t>
            </a:r>
            <a:r>
              <a:rPr lang="en-AU" dirty="0" smtClean="0"/>
              <a:t>ecosystems</a:t>
            </a:r>
            <a:r>
              <a:rPr lang="en-AU" sz="1200" dirty="0" smtClean="0"/>
              <a:t> (</a:t>
            </a:r>
            <a:r>
              <a:rPr lang="en-AU" sz="1200" dirty="0"/>
              <a:t>Whittaker </a:t>
            </a:r>
            <a:r>
              <a:rPr lang="en-AU" sz="1200" dirty="0" smtClean="0"/>
              <a:t>1954) : </a:t>
            </a:r>
          </a:p>
          <a:p>
            <a:pPr marL="457200" lvl="1" indent="0">
              <a:buNone/>
            </a:pPr>
            <a:endParaRPr lang="en-AU" dirty="0" smtClean="0"/>
          </a:p>
          <a:p>
            <a:pPr marL="457200" lvl="1" indent="0">
              <a:buNone/>
            </a:pPr>
            <a:r>
              <a:rPr lang="en-AU" dirty="0"/>
              <a:t>	</a:t>
            </a:r>
            <a:r>
              <a:rPr lang="en-AU" dirty="0" smtClean="0"/>
              <a:t>(</a:t>
            </a:r>
            <a:r>
              <a:rPr lang="en-AU" dirty="0"/>
              <a:t>a) </a:t>
            </a:r>
            <a:r>
              <a:rPr lang="en-AU" dirty="0" smtClean="0"/>
              <a:t>Low </a:t>
            </a:r>
            <a:r>
              <a:rPr lang="en-AU" dirty="0"/>
              <a:t>stature and biomass production; </a:t>
            </a:r>
            <a:endParaRPr lang="en-AU" dirty="0" smtClean="0"/>
          </a:p>
          <a:p>
            <a:pPr marL="457200" lvl="1" indent="0">
              <a:buNone/>
            </a:pPr>
            <a:r>
              <a:rPr lang="en-AU" dirty="0"/>
              <a:t>	</a:t>
            </a:r>
            <a:r>
              <a:rPr lang="en-AU" dirty="0" smtClean="0"/>
              <a:t>(</a:t>
            </a:r>
            <a:r>
              <a:rPr lang="en-AU" dirty="0"/>
              <a:t>b) </a:t>
            </a:r>
            <a:r>
              <a:rPr lang="en-AU" dirty="0" smtClean="0"/>
              <a:t>High </a:t>
            </a:r>
            <a:r>
              <a:rPr lang="en-AU" dirty="0"/>
              <a:t>levels of endemism; </a:t>
            </a:r>
            <a:endParaRPr lang="en-AU" dirty="0" smtClean="0"/>
          </a:p>
          <a:p>
            <a:pPr marL="457200" lvl="1" indent="0">
              <a:buNone/>
            </a:pPr>
            <a:r>
              <a:rPr lang="en-AU" dirty="0"/>
              <a:t>	</a:t>
            </a:r>
            <a:r>
              <a:rPr lang="en-AU" dirty="0" smtClean="0"/>
              <a:t>(</a:t>
            </a:r>
            <a:r>
              <a:rPr lang="en-AU" dirty="0"/>
              <a:t>c) </a:t>
            </a:r>
            <a:r>
              <a:rPr lang="en-AU" dirty="0" smtClean="0"/>
              <a:t>Distinct </a:t>
            </a:r>
            <a:r>
              <a:rPr lang="en-AU" dirty="0"/>
              <a:t>vegetation composition and structure compared </a:t>
            </a:r>
            <a:endParaRPr lang="en-AU" dirty="0" smtClean="0"/>
          </a:p>
          <a:p>
            <a:pPr marL="457200" lvl="1" indent="0">
              <a:buNone/>
            </a:pPr>
            <a:r>
              <a:rPr lang="en-AU" dirty="0"/>
              <a:t>	</a:t>
            </a:r>
            <a:r>
              <a:rPr lang="en-AU" dirty="0" smtClean="0"/>
              <a:t>     to </a:t>
            </a:r>
            <a:r>
              <a:rPr lang="en-AU" dirty="0"/>
              <a:t>surrounding non-ultramafic areas</a:t>
            </a:r>
            <a:r>
              <a:rPr lang="en-AU" dirty="0" smtClean="0"/>
              <a:t>.</a:t>
            </a:r>
          </a:p>
          <a:p>
            <a:pPr marL="457200" lvl="1" indent="0">
              <a:buNone/>
            </a:pPr>
            <a:endParaRPr lang="en-AU" dirty="0"/>
          </a:p>
          <a:p>
            <a:pPr marL="457200" lvl="1" indent="0" algn="ctr">
              <a:buNone/>
            </a:pPr>
            <a:endParaRPr lang="en-AU" sz="2400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Ultramafic outcrops</a:t>
            </a:r>
            <a:endParaRPr lang="en-A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253" y="3701608"/>
            <a:ext cx="7929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Font typeface="Arial"/>
              <a:buChar char="•"/>
            </a:pPr>
            <a:r>
              <a:rPr lang="en-AU" sz="3200" b="1" dirty="0"/>
              <a:t>Plants growing on ultramafics are distinct from the surrounding area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1401092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65100" y="1016000"/>
            <a:ext cx="8623300" cy="4918834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AU" dirty="0"/>
              <a:t>As extreme environments, </a:t>
            </a:r>
            <a:r>
              <a:rPr lang="en-AU" dirty="0" smtClean="0"/>
              <a:t>ultramafics make </a:t>
            </a:r>
            <a:r>
              <a:rPr lang="en-AU" dirty="0"/>
              <a:t>excellent natural laboratories to address </a:t>
            </a:r>
            <a:r>
              <a:rPr lang="en-AU" dirty="0" smtClean="0"/>
              <a:t>topics in </a:t>
            </a:r>
            <a:r>
              <a:rPr lang="en-AU" dirty="0"/>
              <a:t>evolution, </a:t>
            </a:r>
            <a:r>
              <a:rPr lang="en-AU" dirty="0" err="1"/>
              <a:t>phylogeography</a:t>
            </a:r>
            <a:r>
              <a:rPr lang="en-AU" dirty="0"/>
              <a:t>, ecology, physiology, including questions of adaptation, biotic response to climate change, etc.  </a:t>
            </a:r>
            <a:endParaRPr lang="en-AU" dirty="0" smtClean="0"/>
          </a:p>
          <a:p>
            <a:pPr lvl="1">
              <a:buFont typeface="Arial"/>
              <a:buChar char="•"/>
            </a:pPr>
            <a:endParaRPr lang="en-AU" dirty="0"/>
          </a:p>
          <a:p>
            <a:pPr lvl="1">
              <a:buFont typeface="Arial"/>
              <a:buChar char="•"/>
            </a:pPr>
            <a:r>
              <a:rPr lang="en-AU" dirty="0" smtClean="0"/>
              <a:t>Some </a:t>
            </a:r>
            <a:r>
              <a:rPr lang="en-AU" dirty="0"/>
              <a:t>ultramafic areas have been well studied through comparative ecological studies involving long-term plot studies (e.g., on Mount Kinabalu, Sabah, Malaysia) accompanied by environmental monitoring sensors that could potentially be networked</a:t>
            </a:r>
            <a:r>
              <a:rPr lang="en-AU" dirty="0" smtClean="0"/>
              <a:t>.</a:t>
            </a:r>
          </a:p>
          <a:p>
            <a:pPr lvl="1">
              <a:buFont typeface="Arial"/>
              <a:buChar char="•"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Ultramafic outcrops</a:t>
            </a:r>
            <a:endParaRPr lang="en-A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0253" y="4193374"/>
            <a:ext cx="79293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Font typeface="Arial"/>
              <a:buChar char="•"/>
            </a:pPr>
            <a:r>
              <a:rPr lang="en-AU" sz="3200" b="1" dirty="0"/>
              <a:t>Ultramafics are the ideal ‘model’ ecosystem for a wide range of scientific inquiry.</a:t>
            </a:r>
          </a:p>
        </p:txBody>
      </p:sp>
    </p:spTree>
    <p:extLst>
      <p:ext uri="{BB962C8B-B14F-4D97-AF65-F5344CB8AC3E}">
        <p14:creationId xmlns:p14="http://schemas.microsoft.com/office/powerpoint/2010/main" val="352121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848089"/>
            <a:ext cx="7772400" cy="515924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Mount </a:t>
            </a:r>
            <a:r>
              <a:rPr lang="en-GB" dirty="0" err="1" smtClean="0"/>
              <a:t>kinabalu</a:t>
            </a:r>
            <a:r>
              <a:rPr lang="en-GB" dirty="0" smtClean="0"/>
              <a:t>, </a:t>
            </a:r>
            <a:r>
              <a:rPr lang="en-GB" dirty="0" err="1" smtClean="0"/>
              <a:t>sabah</a:t>
            </a:r>
            <a:r>
              <a:rPr lang="en-GB" dirty="0" smtClean="0"/>
              <a:t>, </a:t>
            </a:r>
            <a:r>
              <a:rPr lang="en-GB" dirty="0" err="1" smtClean="0"/>
              <a:t>malaysia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3985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400" y="1016000"/>
            <a:ext cx="8623300" cy="4918834"/>
          </a:xfrm>
        </p:spPr>
        <p:txBody>
          <a:bodyPr>
            <a:normAutofit/>
          </a:bodyPr>
          <a:lstStyle/>
          <a:p>
            <a:pPr lvl="1">
              <a:buFont typeface="Arial"/>
              <a:buChar char="•"/>
            </a:pPr>
            <a:r>
              <a:rPr lang="en-AU" dirty="0"/>
              <a:t>The flora of Sabah is very rich in plant species, with an estimated 8000 higher plants occurring within the boundaries of this state </a:t>
            </a:r>
            <a:r>
              <a:rPr lang="en-AU" sz="1100" dirty="0"/>
              <a:t>(Wong 1992). </a:t>
            </a:r>
          </a:p>
          <a:p>
            <a:pPr lvl="1">
              <a:buFont typeface="Arial"/>
              <a:buChar char="•"/>
            </a:pPr>
            <a:endParaRPr lang="en-AU" dirty="0" smtClean="0"/>
          </a:p>
          <a:p>
            <a:pPr lvl="1">
              <a:buFont typeface="Arial"/>
              <a:buChar char="•"/>
            </a:pPr>
            <a:r>
              <a:rPr lang="en-AU" dirty="0" smtClean="0"/>
              <a:t>The </a:t>
            </a:r>
            <a:r>
              <a:rPr lang="en-AU" dirty="0"/>
              <a:t>ultramafic flora of Sabah has a minimum of </a:t>
            </a:r>
            <a:r>
              <a:rPr lang="en-AU" dirty="0" smtClean="0"/>
              <a:t>2470 plant </a:t>
            </a:r>
            <a:r>
              <a:rPr lang="en-AU" dirty="0"/>
              <a:t>species, despite covering only 4.6% of the total land area of the </a:t>
            </a:r>
            <a:r>
              <a:rPr lang="en-AU" dirty="0" smtClean="0"/>
              <a:t>State </a:t>
            </a:r>
            <a:r>
              <a:rPr lang="en-AU" sz="1200" dirty="0" smtClean="0"/>
              <a:t>(Proctor et al. 1988)</a:t>
            </a:r>
            <a:r>
              <a:rPr lang="en-AU" sz="1200" dirty="0" smtClean="0"/>
              <a:t>.</a:t>
            </a:r>
          </a:p>
          <a:p>
            <a:pPr lvl="1">
              <a:buFont typeface="Arial"/>
              <a:buChar char="•"/>
            </a:pPr>
            <a:endParaRPr lang="en-AU" sz="1200" dirty="0" smtClean="0"/>
          </a:p>
          <a:p>
            <a:pPr lvl="1">
              <a:buFont typeface="Arial"/>
              <a:buChar char="•"/>
            </a:pPr>
            <a:endParaRPr lang="en-AU" sz="1200" dirty="0"/>
          </a:p>
          <a:p>
            <a:pPr lvl="1">
              <a:buFont typeface="Arial"/>
              <a:buChar char="•"/>
            </a:pPr>
            <a:endParaRPr lang="en-AU" sz="1200" dirty="0"/>
          </a:p>
          <a:p>
            <a:pPr lvl="1">
              <a:buFont typeface="Arial"/>
              <a:buChar char="•"/>
            </a:pPr>
            <a:endParaRPr lang="en-AU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Ultramafic flora of Sabah</a:t>
            </a:r>
            <a:endParaRPr lang="en-AU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2163" y="3453846"/>
            <a:ext cx="7929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buFont typeface="Arial"/>
              <a:buChar char="•"/>
            </a:pPr>
            <a:r>
              <a:rPr lang="en-AU" sz="3200" b="1" dirty="0"/>
              <a:t>Plants growing on ultramafics are distinct from the surrounding area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3459269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2" descr="Sabah-ultramafic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70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4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SRM 1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F15A34"/>
      </a:accent1>
      <a:accent2>
        <a:srgbClr val="B45031"/>
      </a:accent2>
      <a:accent3>
        <a:srgbClr val="4E646F"/>
      </a:accent3>
      <a:accent4>
        <a:srgbClr val="0094B5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8378</TotalTime>
  <Words>999</Words>
  <Application>Microsoft Macintosh PowerPoint</Application>
  <PresentationFormat>On-screen Show (4:3)</PresentationFormat>
  <Paragraphs>123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A model for study:  Ultramafic ecosystems of Mount Kinabalu</vt:lpstr>
      <vt:lpstr>Introduction</vt:lpstr>
      <vt:lpstr>Ultramafic outcrops</vt:lpstr>
      <vt:lpstr>Ultramafic outcrops</vt:lpstr>
      <vt:lpstr>Ultramafic outcrops</vt:lpstr>
      <vt:lpstr>Ultramafic outcrops</vt:lpstr>
      <vt:lpstr>Mount kinabalu, sabah, malaysia</vt:lpstr>
      <vt:lpstr>Ultramafic flora of Sabah</vt:lpstr>
      <vt:lpstr>PowerPoint Presentation</vt:lpstr>
      <vt:lpstr>Mount Kinabalu Park</vt:lpstr>
      <vt:lpstr>PowerPoint Presentation</vt:lpstr>
      <vt:lpstr>PowerPoint Presentation</vt:lpstr>
      <vt:lpstr>PowerPoint Presentation</vt:lpstr>
      <vt:lpstr>PowerPoint Presentation</vt:lpstr>
      <vt:lpstr>Building an ecosystem model</vt:lpstr>
      <vt:lpstr>Building a model for Mount Kinabalu</vt:lpstr>
      <vt:lpstr>Building a model for Mount Kinabalu</vt:lpstr>
      <vt:lpstr>Building a model for Mount Kinabalu</vt:lpstr>
      <vt:lpstr>Data sources &amp; input</vt:lpstr>
      <vt:lpstr>PowerPoint Presentation</vt:lpstr>
      <vt:lpstr>PowerPoint Presentation</vt:lpstr>
      <vt:lpstr>The input for the ecosystem model</vt:lpstr>
      <vt:lpstr>The connection between ground and geospatial dimension</vt:lpstr>
      <vt:lpstr>Small Unmanned Aerial Vehicles (UAV’s)</vt:lpstr>
      <vt:lpstr>What do ground observers see?</vt:lpstr>
      <vt:lpstr>Spatio-temporal resolution</vt:lpstr>
      <vt:lpstr>Other possible metrics</vt:lpstr>
      <vt:lpstr>Elevation measurements</vt:lpstr>
      <vt:lpstr>Species Identification using imagery</vt:lpstr>
      <vt:lpstr>Hyperspectral imagery</vt:lpstr>
      <vt:lpstr>Recognition of individual tree species</vt:lpstr>
      <vt:lpstr>Outlook</vt:lpstr>
      <vt:lpstr>Broader perspective of Mount Kinabalu case</vt:lpstr>
      <vt:lpstr>Questions?</vt:lpstr>
      <vt:lpstr>Building a model for Mount Kinabalu</vt:lpstr>
    </vt:vector>
  </TitlesOfParts>
  <Company>Underbrand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Junita Hayes</dc:creator>
  <cp:lastModifiedBy>Antony van der Ent</cp:lastModifiedBy>
  <cp:revision>340</cp:revision>
  <dcterms:created xsi:type="dcterms:W3CDTF">2011-07-13T06:22:28Z</dcterms:created>
  <dcterms:modified xsi:type="dcterms:W3CDTF">2012-04-16T22:02:30Z</dcterms:modified>
</cp:coreProperties>
</file>